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37" r:id="rId2"/>
    <p:sldId id="385" r:id="rId3"/>
    <p:sldId id="481" r:id="rId4"/>
    <p:sldId id="482" r:id="rId5"/>
    <p:sldId id="483" r:id="rId6"/>
    <p:sldId id="344" r:id="rId7"/>
    <p:sldId id="493" r:id="rId8"/>
    <p:sldId id="460" r:id="rId9"/>
    <p:sldId id="461" r:id="rId10"/>
    <p:sldId id="462" r:id="rId11"/>
    <p:sldId id="357" r:id="rId12"/>
    <p:sldId id="504" r:id="rId13"/>
    <p:sldId id="505" r:id="rId14"/>
    <p:sldId id="506" r:id="rId15"/>
    <p:sldId id="484" r:id="rId16"/>
    <p:sldId id="419" r:id="rId17"/>
    <p:sldId id="485" r:id="rId18"/>
    <p:sldId id="494" r:id="rId19"/>
    <p:sldId id="372" r:id="rId20"/>
    <p:sldId id="373" r:id="rId21"/>
    <p:sldId id="375" r:id="rId22"/>
    <p:sldId id="465" r:id="rId23"/>
    <p:sldId id="466" r:id="rId24"/>
    <p:sldId id="467" r:id="rId25"/>
    <p:sldId id="468" r:id="rId26"/>
    <p:sldId id="510" r:id="rId27"/>
    <p:sldId id="470" r:id="rId28"/>
    <p:sldId id="471" r:id="rId29"/>
    <p:sldId id="495" r:id="rId30"/>
    <p:sldId id="496" r:id="rId31"/>
    <p:sldId id="497" r:id="rId32"/>
    <p:sldId id="498" r:id="rId33"/>
    <p:sldId id="507" r:id="rId34"/>
    <p:sldId id="472" r:id="rId35"/>
    <p:sldId id="508" r:id="rId36"/>
    <p:sldId id="509" r:id="rId37"/>
    <p:sldId id="473" r:id="rId38"/>
    <p:sldId id="474" r:id="rId39"/>
    <p:sldId id="475" r:id="rId40"/>
    <p:sldId id="476" r:id="rId41"/>
    <p:sldId id="477" r:id="rId42"/>
    <p:sldId id="499" r:id="rId43"/>
    <p:sldId id="486" r:id="rId44"/>
    <p:sldId id="487" r:id="rId45"/>
    <p:sldId id="500" r:id="rId46"/>
    <p:sldId id="501" r:id="rId47"/>
    <p:sldId id="531" r:id="rId48"/>
    <p:sldId id="488" r:id="rId49"/>
    <p:sldId id="489" r:id="rId50"/>
    <p:sldId id="502" r:id="rId51"/>
    <p:sldId id="490" r:id="rId52"/>
    <p:sldId id="521" r:id="rId53"/>
    <p:sldId id="522" r:id="rId54"/>
    <p:sldId id="523" r:id="rId55"/>
    <p:sldId id="524" r:id="rId56"/>
    <p:sldId id="525" r:id="rId57"/>
    <p:sldId id="526" r:id="rId58"/>
    <p:sldId id="527" r:id="rId59"/>
    <p:sldId id="528" r:id="rId60"/>
    <p:sldId id="529" r:id="rId61"/>
    <p:sldId id="530" r:id="rId62"/>
    <p:sldId id="491" r:id="rId63"/>
    <p:sldId id="503" r:id="rId64"/>
    <p:sldId id="492" r:id="rId65"/>
    <p:sldId id="377" r:id="rId6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1908" autoAdjust="0"/>
  </p:normalViewPr>
  <p:slideViewPr>
    <p:cSldViewPr snapToGrid="0">
      <p:cViewPr varScale="1">
        <p:scale>
          <a:sx n="82" d="100"/>
          <a:sy n="82" d="100"/>
        </p:scale>
        <p:origin x="1056" y="90"/>
      </p:cViewPr>
      <p:guideLst>
        <p:guide orient="horz" pos="2160"/>
        <p:guide pos="2880"/>
      </p:guideLst>
    </p:cSldViewPr>
  </p:slideViewPr>
  <p:outlineViewPr>
    <p:cViewPr>
      <p:scale>
        <a:sx n="33" d="100"/>
        <a:sy n="33" d="100"/>
      </p:scale>
      <p:origin x="0" y="-6006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8" d="100"/>
          <a:sy n="68" d="100"/>
        </p:scale>
        <p:origin x="-2544" y="-82"/>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A132D-49B7-4197-987D-2D35DF0486DA}" type="datetimeFigureOut">
              <a:rPr lang="en-US" smtClean="0"/>
              <a:pPr/>
              <a:t>6/25/2019</a:t>
            </a:fld>
            <a:endParaRPr lang="en-US"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7208B3-A279-46D8-A816-BE2865439CED}" type="slidenum">
              <a:rPr lang="en-US" smtClean="0"/>
              <a:pPr/>
              <a:t>‹N°›</a:t>
            </a:fld>
            <a:endParaRPr lang="en-US" dirty="0"/>
          </a:p>
        </p:txBody>
      </p:sp>
    </p:spTree>
    <p:extLst>
      <p:ext uri="{BB962C8B-B14F-4D97-AF65-F5344CB8AC3E}">
        <p14:creationId xmlns:p14="http://schemas.microsoft.com/office/powerpoint/2010/main" val="333340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52D598-F840-473E-95D3-610F27F7AC52}" type="datetimeFigureOut">
              <a:rPr lang="en-US" smtClean="0"/>
              <a:pPr/>
              <a:t>6/25/2019</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8EB52B-CB42-48A4-9850-2D81B4728D7C}" type="slidenum">
              <a:rPr lang="en-US" smtClean="0"/>
              <a:pPr/>
              <a:t>‹N°›</a:t>
            </a:fld>
            <a:endParaRPr lang="en-US"/>
          </a:p>
        </p:txBody>
      </p:sp>
    </p:spTree>
    <p:extLst>
      <p:ext uri="{BB962C8B-B14F-4D97-AF65-F5344CB8AC3E}">
        <p14:creationId xmlns:p14="http://schemas.microsoft.com/office/powerpoint/2010/main" val="276389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38EB52B-CB42-48A4-9850-2D81B4728D7C}" type="slidenum">
              <a:rPr lang="en-US" smtClean="0"/>
              <a:pPr/>
              <a:t>2</a:t>
            </a:fld>
            <a:endParaRPr lang="en-US"/>
          </a:p>
        </p:txBody>
      </p:sp>
    </p:spTree>
    <p:extLst>
      <p:ext uri="{BB962C8B-B14F-4D97-AF65-F5344CB8AC3E}">
        <p14:creationId xmlns:p14="http://schemas.microsoft.com/office/powerpoint/2010/main" val="164984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800" b="0" u="sng" kern="1200" baseline="0" dirty="0" smtClean="0">
                <a:solidFill>
                  <a:schemeClr val="tx1"/>
                </a:solidFill>
                <a:latin typeface="+mn-lt"/>
                <a:ea typeface="+mn-ea"/>
                <a:cs typeface="+mn-cs"/>
              </a:rPr>
              <a:t>Situation d'aujourd'hui		</a:t>
            </a:r>
          </a:p>
          <a:p>
            <a:r>
              <a:rPr lang="fr-FR" sz="800" b="0" kern="1200" baseline="0" dirty="0" smtClean="0">
                <a:solidFill>
                  <a:schemeClr val="tx1"/>
                </a:solidFill>
                <a:latin typeface="+mn-lt"/>
                <a:ea typeface="+mn-ea"/>
                <a:cs typeface="+mn-cs"/>
              </a:rPr>
              <a:t>SIAMS 2016	Du chaud et du froid: tout le monde se la joue COURAGEUSE	</a:t>
            </a:r>
          </a:p>
          <a:p>
            <a:r>
              <a:rPr lang="fr-FR" sz="800" b="0" kern="1200" baseline="0" dirty="0" smtClean="0">
                <a:solidFill>
                  <a:schemeClr val="tx1"/>
                </a:solidFill>
                <a:latin typeface="+mn-lt"/>
                <a:ea typeface="+mn-ea"/>
                <a:cs typeface="+mn-cs"/>
              </a:rPr>
              <a:t>	Pour info, je préside le CA de Siams: les exposants très positifs: on se bat, on y croit, une expo c'est aussi le contact avec collègues pour se dynamiser	</a:t>
            </a:r>
          </a:p>
          <a:p>
            <a:r>
              <a:rPr lang="fr-FR" sz="800" b="0" kern="1200" baseline="0" dirty="0" smtClean="0">
                <a:solidFill>
                  <a:schemeClr val="tx1"/>
                </a:solidFill>
                <a:latin typeface="+mn-lt"/>
                <a:ea typeface="+mn-ea"/>
                <a:cs typeface="+mn-cs"/>
              </a:rPr>
              <a:t>Les Eteints	.- Ceux qui n'y croient plus, perte de confiance, plus d'appels d'offres, "le marais"	</a:t>
            </a:r>
          </a:p>
          <a:p>
            <a:r>
              <a:rPr lang="fr-FR" sz="800" b="0" kern="1200" baseline="0" dirty="0" smtClean="0">
                <a:solidFill>
                  <a:schemeClr val="tx1"/>
                </a:solidFill>
                <a:latin typeface="+mn-lt"/>
                <a:ea typeface="+mn-ea"/>
                <a:cs typeface="+mn-cs"/>
              </a:rPr>
              <a:t>Les Braves	.- Ceux qui s'approchent du précipice mais qui continuent d'y croire	</a:t>
            </a:r>
          </a:p>
          <a:p>
            <a:r>
              <a:rPr lang="fr-FR" sz="800" b="0" kern="1200" baseline="0" dirty="0" smtClean="0">
                <a:solidFill>
                  <a:schemeClr val="tx1"/>
                </a:solidFill>
                <a:latin typeface="+mn-lt"/>
                <a:ea typeface="+mn-ea"/>
                <a:cs typeface="+mn-cs"/>
              </a:rPr>
              <a:t>Les Vaillants	.- Ceux qui s'en sortent: ont restructuré, redimensionné, travaillé sur les coûts	</a:t>
            </a:r>
          </a:p>
          <a:p>
            <a:r>
              <a:rPr lang="fr-FR" sz="800" b="0" kern="1200" baseline="0" dirty="0" smtClean="0">
                <a:solidFill>
                  <a:schemeClr val="tx1"/>
                </a:solidFill>
                <a:latin typeface="+mn-lt"/>
                <a:ea typeface="+mn-ea"/>
                <a:cs typeface="+mn-cs"/>
              </a:rPr>
              <a:t>Les Battants	.- Ceux qui ont des bonnes visibilités au niveau charge de travail 	</a:t>
            </a:r>
          </a:p>
          <a:p>
            <a:r>
              <a:rPr lang="fr-FR" sz="800" b="0" kern="1200" baseline="0" dirty="0" smtClean="0">
                <a:solidFill>
                  <a:schemeClr val="tx1"/>
                </a:solidFill>
                <a:latin typeface="+mn-lt"/>
                <a:ea typeface="+mn-ea"/>
                <a:cs typeface="+mn-cs"/>
              </a:rPr>
              <a:t>Licenciements</a:t>
            </a:r>
          </a:p>
          <a:p>
            <a:r>
              <a:rPr lang="fr-FR" sz="800" b="0" kern="1200" baseline="0" dirty="0" smtClean="0">
                <a:solidFill>
                  <a:schemeClr val="tx1"/>
                </a:solidFill>
                <a:latin typeface="+mn-lt"/>
                <a:ea typeface="+mn-ea"/>
                <a:cs typeface="+mn-cs"/>
              </a:rPr>
              <a:t>Chômage	Et même si on estime que ça va bien, on avoue quand même un peu de licenciement ou de chômage partiel … sans savoir ce qu'on va faire à la fin de la période de chômage	</a:t>
            </a:r>
          </a:p>
          <a:p>
            <a:r>
              <a:rPr lang="fr-FR" sz="800" b="0" kern="1200" baseline="0" dirty="0" smtClean="0">
                <a:solidFill>
                  <a:schemeClr val="tx1"/>
                </a:solidFill>
                <a:latin typeface="+mn-lt"/>
                <a:ea typeface="+mn-ea"/>
                <a:cs typeface="+mn-cs"/>
              </a:rPr>
              <a:t>	Mais à peu près tous avouent que pour le moment, il a fallu sacrifier les marges	</a:t>
            </a:r>
          </a:p>
          <a:p>
            <a:r>
              <a:rPr lang="fr-FR" sz="800" b="0" kern="1200" baseline="0" dirty="0" smtClean="0">
                <a:solidFill>
                  <a:schemeClr val="tx1"/>
                </a:solidFill>
                <a:latin typeface="+mn-lt"/>
                <a:ea typeface="+mn-ea"/>
                <a:cs typeface="+mn-cs"/>
              </a:rPr>
              <a:t>	Et sans marge, on commence de travailler sans filet	</a:t>
            </a:r>
          </a:p>
          <a:p>
            <a:r>
              <a:rPr lang="fr-FR" sz="800" b="0" kern="1200" baseline="0" dirty="0" smtClean="0">
                <a:solidFill>
                  <a:schemeClr val="tx1"/>
                </a:solidFill>
                <a:latin typeface="+mn-lt"/>
                <a:ea typeface="+mn-ea"/>
                <a:cs typeface="+mn-cs"/>
              </a:rPr>
              <a:t>		</a:t>
            </a:r>
          </a:p>
          <a:p>
            <a:r>
              <a:rPr lang="fr-FR" sz="800" b="0" kern="1200" baseline="0" dirty="0" smtClean="0">
                <a:solidFill>
                  <a:schemeClr val="tx1"/>
                </a:solidFill>
                <a:latin typeface="+mn-lt"/>
                <a:ea typeface="+mn-ea"/>
                <a:cs typeface="+mn-cs"/>
              </a:rPr>
              <a:t>Les FACTS	Le Swiss made ne suffit plus à justifier une différence de prix de plus de 30%	</a:t>
            </a:r>
          </a:p>
          <a:p>
            <a:r>
              <a:rPr lang="fr-FR" sz="800" b="0" kern="1200" baseline="0" dirty="0" smtClean="0">
                <a:solidFill>
                  <a:schemeClr val="tx1"/>
                </a:solidFill>
                <a:latin typeface="+mn-lt"/>
                <a:ea typeface="+mn-ea"/>
                <a:cs typeface="+mn-cs"/>
              </a:rPr>
              <a:t>	Exportations MEM Q4 2015/Q4 2014: -7.3% en Suisse, +4.5% en Allemagne	</a:t>
            </a:r>
          </a:p>
          <a:p>
            <a:r>
              <a:rPr lang="fr-FR" sz="800" b="0" kern="1200" baseline="0" dirty="0" smtClean="0">
                <a:solidFill>
                  <a:schemeClr val="tx1"/>
                </a:solidFill>
                <a:latin typeface="+mn-lt"/>
                <a:ea typeface="+mn-ea"/>
                <a:cs typeface="+mn-cs"/>
              </a:rPr>
              <a:t>Depuis le 15.1.15	Entreprises exportatrices: investissement -30%, acquisition à l'étranger: de 45 à 63%	</a:t>
            </a:r>
          </a:p>
          <a:p>
            <a:r>
              <a:rPr lang="fr-FR" sz="800" b="0" kern="1200" baseline="0" dirty="0" smtClean="0">
                <a:solidFill>
                  <a:schemeClr val="tx1"/>
                </a:solidFill>
                <a:latin typeface="+mn-lt"/>
                <a:ea typeface="+mn-ea"/>
                <a:cs typeface="+mn-cs"/>
              </a:rPr>
              <a:t>	Industrie CH MEM: 300'000 collabo stable en CH, de 400 (2002) à 600'000 à l'étranger	</a:t>
            </a:r>
          </a:p>
          <a:p>
            <a:r>
              <a:rPr lang="fr-FR" sz="800" b="0" kern="1200" baseline="0" dirty="0" smtClean="0">
                <a:solidFill>
                  <a:schemeClr val="tx1"/>
                </a:solidFill>
                <a:latin typeface="+mn-lt"/>
                <a:ea typeface="+mn-ea"/>
                <a:cs typeface="+mn-cs"/>
              </a:rPr>
              <a:t>Dans la pratique	Sous-traiter des pièces en Malaisie: divisé les prix par 4, et après les frais logistiques: diviser par 3. Qualité égale et capable de faire ce qu'on fait en Suisse: attention: si besoin du micron, il suffit d'aller à Taïwan	</a:t>
            </a:r>
          </a:p>
          <a:p>
            <a:r>
              <a:rPr lang="fr-FR" sz="800" b="0" kern="1200" baseline="0" dirty="0" smtClean="0">
                <a:solidFill>
                  <a:schemeClr val="tx1"/>
                </a:solidFill>
                <a:latin typeface="+mn-lt"/>
                <a:ea typeface="+mn-ea"/>
                <a:cs typeface="+mn-cs"/>
              </a:rPr>
              <a:t>	Sous-traiter des machines "moyen de gamme" à Taïwan: gain de 30 à 50%	</a:t>
            </a:r>
          </a:p>
          <a:p>
            <a:r>
              <a:rPr lang="fr-FR" sz="800" b="0" kern="1200" baseline="0" dirty="0" smtClean="0">
                <a:solidFill>
                  <a:schemeClr val="tx1"/>
                </a:solidFill>
                <a:latin typeface="+mn-lt"/>
                <a:ea typeface="+mn-ea"/>
                <a:cs typeface="+mn-cs"/>
              </a:rPr>
              <a:t>	Achat de composants: si achat en Allemagne: -20 à -30% mais difficile de passer à travers les revendeurs suisses qui ont négocié des contrats d'exclusivité ...	</a:t>
            </a:r>
          </a:p>
          <a:p>
            <a:r>
              <a:rPr lang="fr-FR" sz="800" b="0" kern="1200" baseline="0" dirty="0" smtClean="0">
                <a:solidFill>
                  <a:schemeClr val="tx1"/>
                </a:solidFill>
                <a:latin typeface="+mn-lt"/>
                <a:ea typeface="+mn-ea"/>
                <a:cs typeface="+mn-cs"/>
              </a:rPr>
              <a:t>La question	Que reste-t-il à faire pour les entreprises suisses ???</a:t>
            </a:r>
            <a:r>
              <a:rPr lang="fr-FR" sz="1200" b="1" kern="1200" baseline="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38EB52B-CB42-48A4-9850-2D81B4728D7C}" type="slidenum">
              <a:rPr lang="en-US" smtClean="0"/>
              <a:pPr/>
              <a:t>6</a:t>
            </a:fld>
            <a:endParaRPr lang="en-US"/>
          </a:p>
        </p:txBody>
      </p:sp>
    </p:spTree>
    <p:extLst>
      <p:ext uri="{BB962C8B-B14F-4D97-AF65-F5344CB8AC3E}">
        <p14:creationId xmlns:p14="http://schemas.microsoft.com/office/powerpoint/2010/main" val="257227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800" b="0" u="sng" kern="1200" baseline="0" dirty="0" smtClean="0">
                <a:solidFill>
                  <a:schemeClr val="tx1"/>
                </a:solidFill>
                <a:latin typeface="+mn-lt"/>
                <a:ea typeface="+mn-ea"/>
                <a:cs typeface="+mn-cs"/>
              </a:rPr>
              <a:t>Situation d'aujourd'hui		</a:t>
            </a:r>
          </a:p>
          <a:p>
            <a:r>
              <a:rPr lang="fr-FR" sz="800" b="0" kern="1200" baseline="0" dirty="0" smtClean="0">
                <a:solidFill>
                  <a:schemeClr val="tx1"/>
                </a:solidFill>
                <a:latin typeface="+mn-lt"/>
                <a:ea typeface="+mn-ea"/>
                <a:cs typeface="+mn-cs"/>
              </a:rPr>
              <a:t>SIAMS 2016	Du chaud et du froid: tout le monde se la joue COURAGEUSE	</a:t>
            </a:r>
          </a:p>
          <a:p>
            <a:r>
              <a:rPr lang="fr-FR" sz="800" b="0" kern="1200" baseline="0" dirty="0" smtClean="0">
                <a:solidFill>
                  <a:schemeClr val="tx1"/>
                </a:solidFill>
                <a:latin typeface="+mn-lt"/>
                <a:ea typeface="+mn-ea"/>
                <a:cs typeface="+mn-cs"/>
              </a:rPr>
              <a:t>	Pour info, je préside le CA de Siams: les exposants très positifs: on se bat, on y croit, une expo c'est aussi le contact avec collègues pour se dynamiser	</a:t>
            </a:r>
          </a:p>
          <a:p>
            <a:r>
              <a:rPr lang="fr-FR" sz="800" b="0" kern="1200" baseline="0" dirty="0" smtClean="0">
                <a:solidFill>
                  <a:schemeClr val="tx1"/>
                </a:solidFill>
                <a:latin typeface="+mn-lt"/>
                <a:ea typeface="+mn-ea"/>
                <a:cs typeface="+mn-cs"/>
              </a:rPr>
              <a:t>Les Eteints	.- Ceux qui n'y croient plus, perte de confiance, plus d'appels d'offres, "le marais"	</a:t>
            </a:r>
          </a:p>
          <a:p>
            <a:r>
              <a:rPr lang="fr-FR" sz="800" b="0" kern="1200" baseline="0" dirty="0" smtClean="0">
                <a:solidFill>
                  <a:schemeClr val="tx1"/>
                </a:solidFill>
                <a:latin typeface="+mn-lt"/>
                <a:ea typeface="+mn-ea"/>
                <a:cs typeface="+mn-cs"/>
              </a:rPr>
              <a:t>Les Braves	.- Ceux qui s'approchent du précipice mais qui continuent d'y croire	</a:t>
            </a:r>
          </a:p>
          <a:p>
            <a:r>
              <a:rPr lang="fr-FR" sz="800" b="0" kern="1200" baseline="0" dirty="0" smtClean="0">
                <a:solidFill>
                  <a:schemeClr val="tx1"/>
                </a:solidFill>
                <a:latin typeface="+mn-lt"/>
                <a:ea typeface="+mn-ea"/>
                <a:cs typeface="+mn-cs"/>
              </a:rPr>
              <a:t>Les Vaillants	.- Ceux qui s'en sortent: ont restructuré, redimensionné, travaillé sur les coûts	</a:t>
            </a:r>
          </a:p>
          <a:p>
            <a:r>
              <a:rPr lang="fr-FR" sz="800" b="0" kern="1200" baseline="0" dirty="0" smtClean="0">
                <a:solidFill>
                  <a:schemeClr val="tx1"/>
                </a:solidFill>
                <a:latin typeface="+mn-lt"/>
                <a:ea typeface="+mn-ea"/>
                <a:cs typeface="+mn-cs"/>
              </a:rPr>
              <a:t>Les Battants	.- Ceux qui ont des bonnes visibilités au niveau charge de travail 	</a:t>
            </a:r>
          </a:p>
          <a:p>
            <a:r>
              <a:rPr lang="fr-FR" sz="800" b="0" kern="1200" baseline="0" dirty="0" smtClean="0">
                <a:solidFill>
                  <a:schemeClr val="tx1"/>
                </a:solidFill>
                <a:latin typeface="+mn-lt"/>
                <a:ea typeface="+mn-ea"/>
                <a:cs typeface="+mn-cs"/>
              </a:rPr>
              <a:t>Licenciements</a:t>
            </a:r>
          </a:p>
          <a:p>
            <a:r>
              <a:rPr lang="fr-FR" sz="800" b="0" kern="1200" baseline="0" dirty="0" smtClean="0">
                <a:solidFill>
                  <a:schemeClr val="tx1"/>
                </a:solidFill>
                <a:latin typeface="+mn-lt"/>
                <a:ea typeface="+mn-ea"/>
                <a:cs typeface="+mn-cs"/>
              </a:rPr>
              <a:t>Chômage	Et même si on estime que ça va bien, on avoue quand même un peu de licenciement ou de chômage partiel … sans savoir ce qu'on va faire à la fin de la période de chômage	</a:t>
            </a:r>
          </a:p>
          <a:p>
            <a:r>
              <a:rPr lang="fr-FR" sz="800" b="0" kern="1200" baseline="0" dirty="0" smtClean="0">
                <a:solidFill>
                  <a:schemeClr val="tx1"/>
                </a:solidFill>
                <a:latin typeface="+mn-lt"/>
                <a:ea typeface="+mn-ea"/>
                <a:cs typeface="+mn-cs"/>
              </a:rPr>
              <a:t>	Mais à peu près tous avouent que pour le moment, il a fallu sacrifier les marges	</a:t>
            </a:r>
          </a:p>
          <a:p>
            <a:r>
              <a:rPr lang="fr-FR" sz="800" b="0" kern="1200" baseline="0" dirty="0" smtClean="0">
                <a:solidFill>
                  <a:schemeClr val="tx1"/>
                </a:solidFill>
                <a:latin typeface="+mn-lt"/>
                <a:ea typeface="+mn-ea"/>
                <a:cs typeface="+mn-cs"/>
              </a:rPr>
              <a:t>	Et sans marge, on commence de travailler sans filet	</a:t>
            </a:r>
          </a:p>
          <a:p>
            <a:r>
              <a:rPr lang="fr-FR" sz="800" b="0" kern="1200" baseline="0" dirty="0" smtClean="0">
                <a:solidFill>
                  <a:schemeClr val="tx1"/>
                </a:solidFill>
                <a:latin typeface="+mn-lt"/>
                <a:ea typeface="+mn-ea"/>
                <a:cs typeface="+mn-cs"/>
              </a:rPr>
              <a:t>		</a:t>
            </a:r>
          </a:p>
          <a:p>
            <a:r>
              <a:rPr lang="fr-FR" sz="800" b="0" kern="1200" baseline="0" dirty="0" smtClean="0">
                <a:solidFill>
                  <a:schemeClr val="tx1"/>
                </a:solidFill>
                <a:latin typeface="+mn-lt"/>
                <a:ea typeface="+mn-ea"/>
                <a:cs typeface="+mn-cs"/>
              </a:rPr>
              <a:t>Les FACTS	Le Swiss made ne suffit plus à justifier une différence de prix de plus de 30%	</a:t>
            </a:r>
          </a:p>
          <a:p>
            <a:r>
              <a:rPr lang="fr-FR" sz="800" b="0" kern="1200" baseline="0" dirty="0" smtClean="0">
                <a:solidFill>
                  <a:schemeClr val="tx1"/>
                </a:solidFill>
                <a:latin typeface="+mn-lt"/>
                <a:ea typeface="+mn-ea"/>
                <a:cs typeface="+mn-cs"/>
              </a:rPr>
              <a:t>	Exportations MEM Q4 2015/Q4 2014: -7.3% en Suisse, +4.5% en Allemagne	</a:t>
            </a:r>
          </a:p>
          <a:p>
            <a:r>
              <a:rPr lang="fr-FR" sz="800" b="0" kern="1200" baseline="0" dirty="0" smtClean="0">
                <a:solidFill>
                  <a:schemeClr val="tx1"/>
                </a:solidFill>
                <a:latin typeface="+mn-lt"/>
                <a:ea typeface="+mn-ea"/>
                <a:cs typeface="+mn-cs"/>
              </a:rPr>
              <a:t>Depuis le 15.1.15	Entreprises exportatrices: investissement -30%, acquisition à l'étranger: de 45 à 63%	</a:t>
            </a:r>
          </a:p>
          <a:p>
            <a:r>
              <a:rPr lang="fr-FR" sz="800" b="0" kern="1200" baseline="0" dirty="0" smtClean="0">
                <a:solidFill>
                  <a:schemeClr val="tx1"/>
                </a:solidFill>
                <a:latin typeface="+mn-lt"/>
                <a:ea typeface="+mn-ea"/>
                <a:cs typeface="+mn-cs"/>
              </a:rPr>
              <a:t>	Industrie CH MEM: 300'000 collabo stable en CH, de 400 (2002) à 600'000 à l'étranger	</a:t>
            </a:r>
          </a:p>
          <a:p>
            <a:r>
              <a:rPr lang="fr-FR" sz="800" b="0" kern="1200" baseline="0" dirty="0" smtClean="0">
                <a:solidFill>
                  <a:schemeClr val="tx1"/>
                </a:solidFill>
                <a:latin typeface="+mn-lt"/>
                <a:ea typeface="+mn-ea"/>
                <a:cs typeface="+mn-cs"/>
              </a:rPr>
              <a:t>Dans la pratique	Sous-traiter des pièces en Malaisie: divisé les prix par 4, et après les frais logistiques: diviser par 3. Qualité égale et capable de faire ce qu'on fait en Suisse: attention: si besoin du micron, il suffit d'aller à Taïwan	</a:t>
            </a:r>
          </a:p>
          <a:p>
            <a:r>
              <a:rPr lang="fr-FR" sz="800" b="0" kern="1200" baseline="0" dirty="0" smtClean="0">
                <a:solidFill>
                  <a:schemeClr val="tx1"/>
                </a:solidFill>
                <a:latin typeface="+mn-lt"/>
                <a:ea typeface="+mn-ea"/>
                <a:cs typeface="+mn-cs"/>
              </a:rPr>
              <a:t>	Sous-traiter des machines "moyen de gamme" à Taïwan: gain de 30 à 50%	</a:t>
            </a:r>
          </a:p>
          <a:p>
            <a:r>
              <a:rPr lang="fr-FR" sz="800" b="0" kern="1200" baseline="0" dirty="0" smtClean="0">
                <a:solidFill>
                  <a:schemeClr val="tx1"/>
                </a:solidFill>
                <a:latin typeface="+mn-lt"/>
                <a:ea typeface="+mn-ea"/>
                <a:cs typeface="+mn-cs"/>
              </a:rPr>
              <a:t>	Achat de composants: si achat en Allemagne: -20 à -30% mais difficile de passer à travers les revendeurs suisses qui ont négocié des contrats d'exclusivité ...	</a:t>
            </a:r>
          </a:p>
          <a:p>
            <a:r>
              <a:rPr lang="fr-FR" sz="800" b="0" kern="1200" baseline="0" dirty="0" smtClean="0">
                <a:solidFill>
                  <a:schemeClr val="tx1"/>
                </a:solidFill>
                <a:latin typeface="+mn-lt"/>
                <a:ea typeface="+mn-ea"/>
                <a:cs typeface="+mn-cs"/>
              </a:rPr>
              <a:t>La question	Que reste-t-il à faire pour les entreprises suisses ???</a:t>
            </a:r>
            <a:r>
              <a:rPr lang="fr-FR" sz="1200" b="1" kern="1200" baseline="0" dirty="0" smtClean="0">
                <a:solidFill>
                  <a:schemeClr val="tx1"/>
                </a:solidFill>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938EB52B-CB42-48A4-9850-2D81B4728D7C}" type="slidenum">
              <a:rPr lang="en-US" smtClean="0"/>
              <a:pPr/>
              <a:t>7</a:t>
            </a:fld>
            <a:endParaRPr lang="en-US"/>
          </a:p>
        </p:txBody>
      </p:sp>
    </p:spTree>
    <p:extLst>
      <p:ext uri="{BB962C8B-B14F-4D97-AF65-F5344CB8AC3E}">
        <p14:creationId xmlns:p14="http://schemas.microsoft.com/office/powerpoint/2010/main" val="94484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b="1" dirty="0" smtClean="0"/>
              <a:t>#bepog:</a:t>
            </a:r>
          </a:p>
          <a:p>
            <a:r>
              <a:rPr lang="fr-CH" dirty="0" smtClean="0"/>
              <a:t>Xx projets</a:t>
            </a:r>
          </a:p>
          <a:p>
            <a:r>
              <a:rPr lang="fr-CH" dirty="0" smtClean="0"/>
              <a:t>2 ou 3 millions de budget</a:t>
            </a:r>
          </a:p>
          <a:p>
            <a:r>
              <a:rPr lang="fr-CH" dirty="0" smtClean="0"/>
              <a:t>Création</a:t>
            </a:r>
            <a:r>
              <a:rPr lang="fr-CH" baseline="0" dirty="0" smtClean="0"/>
              <a:t> de FocusTECH: communication 7 à 800k de budget</a:t>
            </a:r>
          </a:p>
          <a:p>
            <a:r>
              <a:rPr lang="fr-CH" baseline="0" dirty="0" smtClean="0"/>
              <a:t>Sur NE: 160 prof  +orienteurs qui ont visité 10 entreprises</a:t>
            </a:r>
          </a:p>
          <a:p>
            <a:endParaRPr lang="fr-CH" baseline="0" dirty="0" smtClean="0"/>
          </a:p>
          <a:p>
            <a:r>
              <a:rPr lang="fr-CH" b="1" baseline="0" dirty="0" smtClean="0"/>
              <a:t>Dualisation NE:</a:t>
            </a:r>
          </a:p>
          <a:p>
            <a:r>
              <a:rPr lang="fr-CH" baseline="0" dirty="0" smtClean="0"/>
              <a:t>Loi votée: financement de soutien de l’Etat via le FFPP</a:t>
            </a:r>
          </a:p>
          <a:p>
            <a:r>
              <a:rPr lang="fr-CH" baseline="0" dirty="0" smtClean="0"/>
              <a:t>Environ 6 millions financé par l’Etat</a:t>
            </a:r>
          </a:p>
          <a:p>
            <a:r>
              <a:rPr lang="fr-CH" baseline="0" dirty="0" smtClean="0"/>
              <a:t>But: augmenter la dualisation, si possible tous les CFC </a:t>
            </a:r>
            <a:r>
              <a:rPr lang="fr-CH" baseline="0" dirty="0" err="1" smtClean="0"/>
              <a:t>dualisés</a:t>
            </a:r>
            <a:r>
              <a:rPr lang="fr-CH" baseline="0" dirty="0" smtClean="0"/>
              <a:t> </a:t>
            </a:r>
          </a:p>
          <a:p>
            <a:r>
              <a:rPr lang="fr-CH" baseline="0" dirty="0" smtClean="0"/>
              <a:t>Par ex: 5k / app / an pour les Centres apprentissage</a:t>
            </a:r>
          </a:p>
          <a:p>
            <a:r>
              <a:rPr lang="fr-CH" baseline="0" dirty="0" smtClean="0"/>
              <a:t>Ex CAAJ: 14 places ouvertes en </a:t>
            </a:r>
            <a:r>
              <a:rPr lang="fr-CH" baseline="0" dirty="0" err="1" smtClean="0"/>
              <a:t>déc</a:t>
            </a:r>
            <a:r>
              <a:rPr lang="fr-CH" baseline="0" dirty="0" smtClean="0"/>
              <a:t>, 33 places en avril</a:t>
            </a:r>
          </a:p>
          <a:p>
            <a:endParaRPr lang="fr-CH" baseline="0" dirty="0" smtClean="0"/>
          </a:p>
          <a:p>
            <a:r>
              <a:rPr lang="fr-CH" b="1" baseline="0" dirty="0" smtClean="0"/>
              <a:t>Sponsorisation de la formation en Chine:</a:t>
            </a:r>
          </a:p>
          <a:p>
            <a:r>
              <a:rPr lang="fr-CH" baseline="0" dirty="0" smtClean="0"/>
              <a:t>3 personne en 2015, 2 actuellement (2016)</a:t>
            </a:r>
          </a:p>
          <a:p>
            <a:r>
              <a:rPr lang="fr-CH" baseline="0" dirty="0" smtClean="0"/>
              <a:t>Et on repart pour 2017</a:t>
            </a:r>
          </a:p>
          <a:p>
            <a:endParaRPr lang="fr-FR" dirty="0"/>
          </a:p>
        </p:txBody>
      </p:sp>
      <p:sp>
        <p:nvSpPr>
          <p:cNvPr id="4" name="Espace réservé du numéro de diapositive 3"/>
          <p:cNvSpPr>
            <a:spLocks noGrp="1"/>
          </p:cNvSpPr>
          <p:nvPr>
            <p:ph type="sldNum" sz="quarter" idx="10"/>
          </p:nvPr>
        </p:nvSpPr>
        <p:spPr/>
        <p:txBody>
          <a:bodyPr/>
          <a:lstStyle/>
          <a:p>
            <a:fld id="{938EB52B-CB42-48A4-9850-2D81B4728D7C}" type="slidenum">
              <a:rPr lang="en-US" smtClean="0"/>
              <a:pPr/>
              <a:t>11</a:t>
            </a:fld>
            <a:endParaRPr lang="en-US"/>
          </a:p>
        </p:txBody>
      </p:sp>
    </p:spTree>
    <p:extLst>
      <p:ext uri="{BB962C8B-B14F-4D97-AF65-F5344CB8AC3E}">
        <p14:creationId xmlns:p14="http://schemas.microsoft.com/office/powerpoint/2010/main" val="206657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1" kern="1200" dirty="0">
                <a:solidFill>
                  <a:srgbClr val="0000FF"/>
                </a:solidFill>
                <a:effectLst/>
                <a:latin typeface="+mn-lt"/>
                <a:ea typeface="+mn-ea"/>
                <a:cs typeface="+mn-cs"/>
              </a:rPr>
              <a:t>Je suis donc un Président «Sortant»</a:t>
            </a:r>
          </a:p>
          <a:p>
            <a:r>
              <a:rPr lang="fr-CH" sz="1200" kern="1200" dirty="0">
                <a:solidFill>
                  <a:schemeClr val="tx1"/>
                </a:solidFill>
                <a:effectLst/>
                <a:latin typeface="+mn-lt"/>
                <a:ea typeface="+mn-ea"/>
                <a:cs typeface="+mn-cs"/>
              </a:rPr>
              <a:t> </a:t>
            </a:r>
          </a:p>
          <a:p>
            <a:r>
              <a:rPr lang="fr-CH" sz="1200" kern="1200" dirty="0">
                <a:solidFill>
                  <a:schemeClr val="tx1"/>
                </a:solidFill>
                <a:effectLst/>
                <a:latin typeface="+mn-lt"/>
                <a:ea typeface="+mn-ea"/>
                <a:cs typeface="+mn-cs"/>
              </a:rPr>
              <a:t>En préparant cette dernière intervention, il m’a paru évident de remonter quelque peu dans le temps et je voudrais vous livrer quelques considérations sur le chemin parcouru. </a:t>
            </a:r>
          </a:p>
          <a:p>
            <a:endParaRPr lang="fr-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kern="1200" dirty="0">
                <a:solidFill>
                  <a:schemeClr val="tx1"/>
                </a:solidFill>
                <a:effectLst/>
                <a:latin typeface="+mn-lt"/>
                <a:ea typeface="+mn-ea"/>
                <a:cs typeface="+mn-cs"/>
              </a:rPr>
              <a:t>Je suis entré au Comité de l’AIP il y a 20 ans, lors de l’AGO de 1998. </a:t>
            </a:r>
            <a:endParaRPr lang="fr-CH" sz="1200" kern="1200" dirty="0">
              <a:solidFill>
                <a:schemeClr val="tx1"/>
              </a:solidFill>
              <a:effectLst/>
              <a:latin typeface="+mn-lt"/>
              <a:ea typeface="+mn-ea"/>
              <a:cs typeface="+mn-cs"/>
            </a:endParaRPr>
          </a:p>
          <a:p>
            <a:endParaRPr lang="fr-CH" sz="1200" kern="1200" dirty="0">
              <a:solidFill>
                <a:schemeClr val="tx1"/>
              </a:solidFill>
              <a:effectLst/>
              <a:latin typeface="+mn-lt"/>
              <a:ea typeface="+mn-ea"/>
              <a:cs typeface="+mn-cs"/>
            </a:endParaRPr>
          </a:p>
          <a:p>
            <a:endParaRPr lang="fr-CH" sz="1200" kern="1200" dirty="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29B1F477-80B6-42D4-8382-A3DCBADD7656}" type="slidenum">
              <a:rPr lang="fr-CH" smtClean="0"/>
              <a:t>16</a:t>
            </a:fld>
            <a:endParaRPr lang="fr-CH"/>
          </a:p>
        </p:txBody>
      </p:sp>
    </p:spTree>
    <p:extLst>
      <p:ext uri="{BB962C8B-B14F-4D97-AF65-F5344CB8AC3E}">
        <p14:creationId xmlns:p14="http://schemas.microsoft.com/office/powerpoint/2010/main" val="303054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b="1" dirty="0" smtClean="0"/>
              <a:t>AIP</a:t>
            </a:r>
          </a:p>
          <a:p>
            <a:r>
              <a:rPr lang="fr-CH" dirty="0" smtClean="0"/>
              <a:t>Produit:</a:t>
            </a:r>
          </a:p>
          <a:p>
            <a:r>
              <a:rPr lang="fr-CH" dirty="0" smtClean="0"/>
              <a:t>Charges:</a:t>
            </a:r>
          </a:p>
          <a:p>
            <a:r>
              <a:rPr lang="fr-CH" dirty="0" smtClean="0"/>
              <a:t>Résultat:</a:t>
            </a:r>
            <a:r>
              <a:rPr lang="fr-CH" baseline="0" dirty="0" smtClean="0"/>
              <a:t> 5495.40</a:t>
            </a:r>
          </a:p>
          <a:p>
            <a:r>
              <a:rPr lang="fr-CH" baseline="0" dirty="0" smtClean="0"/>
              <a:t>Bilan: 372’857.92</a:t>
            </a:r>
          </a:p>
          <a:p>
            <a:endParaRPr lang="fr-CH" baseline="0" dirty="0" smtClean="0"/>
          </a:p>
          <a:p>
            <a:r>
              <a:rPr lang="fr-CH" b="1" baseline="0" dirty="0" smtClean="0"/>
              <a:t>NRJ-PME </a:t>
            </a:r>
          </a:p>
          <a:p>
            <a:r>
              <a:rPr lang="fr-CH" dirty="0" smtClean="0"/>
              <a:t>Produit:</a:t>
            </a:r>
          </a:p>
          <a:p>
            <a:r>
              <a:rPr lang="fr-CH" dirty="0" smtClean="0"/>
              <a:t>Charges:</a:t>
            </a:r>
          </a:p>
          <a:p>
            <a:r>
              <a:rPr lang="fr-CH" dirty="0" smtClean="0"/>
              <a:t>Résultat:</a:t>
            </a:r>
            <a:r>
              <a:rPr lang="fr-CH" baseline="0" dirty="0" smtClean="0"/>
              <a:t> 5’162.35</a:t>
            </a:r>
          </a:p>
          <a:p>
            <a:r>
              <a:rPr lang="fr-CH" baseline="0" dirty="0" smtClean="0"/>
              <a:t>Bilan: 93’854.47</a:t>
            </a:r>
          </a:p>
          <a:p>
            <a:endParaRPr lang="fr-CH" dirty="0" smtClean="0"/>
          </a:p>
          <a:p>
            <a:r>
              <a:rPr lang="fr-CH" dirty="0" smtClean="0"/>
              <a:t>NRJ</a:t>
            </a:r>
            <a:r>
              <a:rPr lang="fr-CH" baseline="0" dirty="0" smtClean="0"/>
              <a:t>-PME  sera intégré dans l’AIP en 2016</a:t>
            </a:r>
            <a:endParaRPr lang="fr-FR" dirty="0"/>
          </a:p>
        </p:txBody>
      </p:sp>
      <p:sp>
        <p:nvSpPr>
          <p:cNvPr id="4" name="Espace réservé du numéro de diapositive 3"/>
          <p:cNvSpPr>
            <a:spLocks noGrp="1"/>
          </p:cNvSpPr>
          <p:nvPr>
            <p:ph type="sldNum" sz="quarter" idx="10"/>
          </p:nvPr>
        </p:nvSpPr>
        <p:spPr/>
        <p:txBody>
          <a:bodyPr/>
          <a:lstStyle/>
          <a:p>
            <a:fld id="{938EB52B-CB42-48A4-9850-2D81B4728D7C}" type="slidenum">
              <a:rPr lang="en-US" smtClean="0"/>
              <a:pPr/>
              <a:t>21</a:t>
            </a:fld>
            <a:endParaRPr lang="en-US"/>
          </a:p>
        </p:txBody>
      </p:sp>
    </p:spTree>
    <p:extLst>
      <p:ext uri="{BB962C8B-B14F-4D97-AF65-F5344CB8AC3E}">
        <p14:creationId xmlns:p14="http://schemas.microsoft.com/office/powerpoint/2010/main" val="404887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6941044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368201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2974231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15714561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52451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350072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292164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213781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423743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391919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A94CEEE-48B3-4986-ABA0-48022D27FEE4}" type="datetimeFigureOut">
              <a:rPr lang="en-US" smtClean="0"/>
              <a:pPr/>
              <a:t>6/25/2019</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2221D836-5CF6-413A-8EF5-6343EA62F862}" type="slidenum">
              <a:rPr lang="en-US" smtClean="0"/>
              <a:pPr/>
              <a:t>‹N°›</a:t>
            </a:fld>
            <a:endParaRPr lang="en-US" dirty="0"/>
          </a:p>
        </p:txBody>
      </p:sp>
    </p:spTree>
    <p:extLst>
      <p:ext uri="{BB962C8B-B14F-4D97-AF65-F5344CB8AC3E}">
        <p14:creationId xmlns:p14="http://schemas.microsoft.com/office/powerpoint/2010/main" val="27542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4CEEE-48B3-4986-ABA0-48022D27FEE4}" type="datetimeFigureOut">
              <a:rPr lang="en-US" smtClean="0"/>
              <a:pPr/>
              <a:t>6/25/2019</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1D836-5CF6-413A-8EF5-6343EA62F862}" type="slidenum">
              <a:rPr lang="en-US" smtClean="0"/>
              <a:pPr/>
              <a:t>‹N°›</a:t>
            </a:fld>
            <a:endParaRPr lang="en-US" dirty="0"/>
          </a:p>
        </p:txBody>
      </p:sp>
      <p:cxnSp>
        <p:nvCxnSpPr>
          <p:cNvPr id="8" name="Connecteur droit 7"/>
          <p:cNvCxnSpPr/>
          <p:nvPr userDrawn="1"/>
        </p:nvCxnSpPr>
        <p:spPr>
          <a:xfrm>
            <a:off x="0" y="89164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99400" y="37827"/>
            <a:ext cx="1178242" cy="78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06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zc1.maillist-manage.eu/click.zc?od=2cdc6ad0d04aa8148aef39d1c6f5520e8&amp;repDgs=13b6fd8ab2e61ba&amp;linkDgs=13b6fd8ab2e4135"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26844" y="1988434"/>
            <a:ext cx="3456384" cy="2800767"/>
          </a:xfrm>
          <a:prstGeom prst="rect">
            <a:avLst/>
          </a:prstGeom>
          <a:noFill/>
        </p:spPr>
        <p:txBody>
          <a:bodyPr wrap="square" rtlCol="0">
            <a:spAutoFit/>
          </a:bodyPr>
          <a:lstStyle/>
          <a:p>
            <a:pPr algn="ctr"/>
            <a:r>
              <a:rPr lang="fr-CH" sz="4400" b="1" cap="small" dirty="0" smtClean="0">
                <a:solidFill>
                  <a:schemeClr val="tx1">
                    <a:lumMod val="65000"/>
                    <a:lumOff val="35000"/>
                  </a:schemeClr>
                </a:solidFill>
              </a:rPr>
              <a:t>Assemblée générale </a:t>
            </a:r>
          </a:p>
          <a:p>
            <a:pPr algn="ctr"/>
            <a:r>
              <a:rPr lang="fr-CH" sz="4400" b="1" cap="small" dirty="0" smtClean="0">
                <a:solidFill>
                  <a:schemeClr val="tx1">
                    <a:lumMod val="65000"/>
                    <a:lumOff val="35000"/>
                  </a:schemeClr>
                </a:solidFill>
              </a:rPr>
              <a:t>du</a:t>
            </a:r>
          </a:p>
          <a:p>
            <a:pPr algn="ctr"/>
            <a:r>
              <a:rPr lang="fr-CH" sz="4400" b="1" cap="small" dirty="0" smtClean="0">
                <a:solidFill>
                  <a:schemeClr val="tx1">
                    <a:lumMod val="65000"/>
                    <a:lumOff val="35000"/>
                  </a:schemeClr>
                </a:solidFill>
              </a:rPr>
              <a:t>20 juin 2019</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36" y="2267254"/>
            <a:ext cx="3358878" cy="22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35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4950" y="1600200"/>
            <a:ext cx="5641849" cy="4525963"/>
          </a:xfrm>
        </p:spPr>
        <p:txBody>
          <a:bodyPr/>
          <a:lstStyle/>
          <a:p>
            <a:pPr marL="0" indent="0">
              <a:buNone/>
            </a:pPr>
            <a:endParaRPr lang="fr-CH" sz="1800" dirty="0" smtClean="0"/>
          </a:p>
          <a:p>
            <a:pPr marL="0" indent="0">
              <a:buNone/>
            </a:pPr>
            <a:endParaRPr lang="fr-CH" sz="1800" dirty="0"/>
          </a:p>
          <a:p>
            <a:pPr marL="0" indent="0">
              <a:buNone/>
            </a:pPr>
            <a:endParaRPr lang="fr-CH" sz="1800" dirty="0" smtClean="0"/>
          </a:p>
          <a:p>
            <a:pPr algn="just">
              <a:lnSpc>
                <a:spcPct val="150000"/>
              </a:lnSpc>
            </a:pPr>
            <a:r>
              <a:rPr lang="fr-CH" sz="1800" dirty="0" smtClean="0"/>
              <a:t>Prélèvement d’une ponction de 0,58 % sur les salaires (CHF 39 millions) dont CHF 20 millions sont redistribués aux entreprises formatrices en dual et</a:t>
            </a:r>
            <a:br>
              <a:rPr lang="fr-CH" sz="1800" dirty="0" smtClean="0"/>
            </a:br>
            <a:r>
              <a:rPr lang="fr-CH" sz="1800" dirty="0" smtClean="0"/>
              <a:t>CHF 19 millions reviennent à l’Etat pour financer la formation professionnelle à plein temps (montant moyen de CHF 5’000.- par contrat d’apprentissage).</a:t>
            </a:r>
            <a:endParaRPr lang="fr-CH" sz="1800" dirty="0"/>
          </a:p>
        </p:txBody>
      </p:sp>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Le </a:t>
            </a:r>
            <a:r>
              <a:rPr lang="en-US" sz="3500" kern="1200" cap="small" dirty="0" err="1" smtClean="0">
                <a:solidFill>
                  <a:srgbClr val="FFFFFF"/>
                </a:solidFill>
              </a:rPr>
              <a:t>contrat</a:t>
            </a:r>
            <a:r>
              <a:rPr lang="en-US" sz="3500" kern="1200" cap="small" dirty="0" smtClean="0">
                <a:solidFill>
                  <a:srgbClr val="FFFFFF"/>
                </a:solidFill>
              </a:rPr>
              <a:t>-formation</a:t>
            </a:r>
            <a:endParaRPr lang="en-US" sz="3500" kern="1200" cap="small" dirty="0">
              <a:solidFill>
                <a:srgbClr val="FFFFFF"/>
              </a:solidFill>
            </a:endParaRPr>
          </a:p>
        </p:txBody>
      </p:sp>
    </p:spTree>
    <p:extLst>
      <p:ext uri="{BB962C8B-B14F-4D97-AF65-F5344CB8AC3E}">
        <p14:creationId xmlns:p14="http://schemas.microsoft.com/office/powerpoint/2010/main" val="3179182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5527" t="7824" r="14403" b="4557"/>
          <a:stretch/>
        </p:blipFill>
        <p:spPr>
          <a:xfrm>
            <a:off x="746448" y="1212979"/>
            <a:ext cx="7553739" cy="53184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6895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Le </a:t>
            </a:r>
            <a:r>
              <a:rPr lang="en-US" sz="3500" kern="1200" cap="small" dirty="0" err="1" smtClean="0">
                <a:solidFill>
                  <a:srgbClr val="FFFFFF"/>
                </a:solidFill>
              </a:rPr>
              <a:t>contrat</a:t>
            </a:r>
            <a:r>
              <a:rPr lang="en-US" sz="3500" kern="1200" cap="small" dirty="0" smtClean="0">
                <a:solidFill>
                  <a:srgbClr val="FFFFFF"/>
                </a:solidFill>
              </a:rPr>
              <a:t>-formation</a:t>
            </a:r>
            <a:endParaRPr lang="en-US" sz="3500" kern="1200" cap="small" dirty="0">
              <a:solidFill>
                <a:srgbClr val="FFFFFF"/>
              </a:solidFill>
            </a:endParaRPr>
          </a:p>
        </p:txBody>
      </p:sp>
      <p:sp>
        <p:nvSpPr>
          <p:cNvPr id="6" name="Espace réservé du contenu 2"/>
          <p:cNvSpPr>
            <a:spLocks noGrp="1"/>
          </p:cNvSpPr>
          <p:nvPr>
            <p:ph idx="1"/>
          </p:nvPr>
        </p:nvSpPr>
        <p:spPr>
          <a:xfrm>
            <a:off x="3044950" y="1192560"/>
            <a:ext cx="5648673" cy="5315528"/>
          </a:xfrm>
        </p:spPr>
        <p:txBody>
          <a:bodyPr>
            <a:normAutofit/>
          </a:bodyPr>
          <a:lstStyle/>
          <a:p>
            <a:pPr marL="93663" lvl="1" indent="0">
              <a:buNone/>
              <a:defRPr/>
            </a:pPr>
            <a:endParaRPr lang="fr-CH" sz="1800" b="1" dirty="0" smtClean="0">
              <a:latin typeface="+mj-lt"/>
            </a:endParaRPr>
          </a:p>
          <a:p>
            <a:pPr marL="93663" lvl="1" indent="0">
              <a:buNone/>
              <a:defRPr/>
            </a:pPr>
            <a:endParaRPr lang="fr-CH" sz="1800" b="1" dirty="0" smtClean="0">
              <a:latin typeface="+mj-lt"/>
            </a:endParaRPr>
          </a:p>
          <a:p>
            <a:pPr marL="93663" lvl="1" indent="0">
              <a:buNone/>
              <a:defRPr/>
            </a:pPr>
            <a:endParaRPr lang="fr-CH" sz="1800" b="1" dirty="0" smtClean="0">
              <a:latin typeface="+mj-lt"/>
            </a:endParaRPr>
          </a:p>
          <a:p>
            <a:pPr marL="93663" lvl="1" indent="0">
              <a:buNone/>
              <a:defRPr/>
            </a:pPr>
            <a:endParaRPr lang="fr-CH" sz="1800" b="1" dirty="0" smtClean="0">
              <a:latin typeface="+mj-lt"/>
            </a:endParaRPr>
          </a:p>
          <a:p>
            <a:pPr marL="354013" lvl="1" indent="-354013">
              <a:buFont typeface="Arial" panose="020B0604020202020204" pitchFamily="34" charset="0"/>
              <a:buChar char="•"/>
              <a:defRPr/>
            </a:pPr>
            <a:r>
              <a:rPr lang="fr-CH" sz="1800" dirty="0" smtClean="0">
                <a:latin typeface="+mj-lt"/>
              </a:rPr>
              <a:t>Moratoire de 5 ans sur la masse salariale.</a:t>
            </a:r>
          </a:p>
          <a:p>
            <a:pPr marL="342900" lvl="1" indent="-342900">
              <a:buFont typeface="Arial" panose="020B0604020202020204" pitchFamily="34" charset="0"/>
              <a:buChar char="•"/>
              <a:defRPr/>
            </a:pPr>
            <a:endParaRPr lang="fr-CH" sz="1800" dirty="0" smtClean="0">
              <a:latin typeface="+mj-lt"/>
            </a:endParaRPr>
          </a:p>
          <a:p>
            <a:pPr marL="354013" lvl="1" indent="-354013" algn="just">
              <a:buFont typeface="Arial" panose="020B0604020202020204" pitchFamily="34" charset="0"/>
              <a:buChar char="•"/>
              <a:defRPr/>
            </a:pPr>
            <a:r>
              <a:rPr lang="fr-CH" sz="1800" dirty="0" smtClean="0">
                <a:latin typeface="+mj-lt"/>
              </a:rPr>
              <a:t>Après 5 ans, s’il y a plus de 85 % de formation en dual, l’intégralité des recettes du contrat de formation est reversée aux entreprises formatrices. A défaut, une part revient à l’Etat.</a:t>
            </a:r>
          </a:p>
          <a:p>
            <a:pPr marL="342900" lvl="1" indent="-342900">
              <a:buFont typeface="Arial" panose="020B0604020202020204" pitchFamily="34" charset="0"/>
              <a:buChar char="•"/>
              <a:defRPr/>
            </a:pPr>
            <a:endParaRPr lang="fr-CH" sz="1800" dirty="0" smtClean="0">
              <a:latin typeface="+mj-lt"/>
            </a:endParaRPr>
          </a:p>
          <a:p>
            <a:pPr marL="354013" lvl="1" indent="-354013">
              <a:buFont typeface="Arial" panose="020B0604020202020204" pitchFamily="34" charset="0"/>
              <a:buChar char="•"/>
              <a:defRPr/>
            </a:pPr>
            <a:r>
              <a:rPr lang="fr-CH" sz="1800" dirty="0" smtClean="0">
                <a:latin typeface="+mj-lt"/>
              </a:rPr>
              <a:t>Après 5 ans, ponction sur les salaires ne dépassera pas 0,45 % au maximum.</a:t>
            </a:r>
          </a:p>
          <a:p>
            <a:pPr marL="844550" lvl="1" indent="-36513">
              <a:buFont typeface="Arial" pitchFamily="34" charset="0"/>
              <a:buChar char="•"/>
              <a:defRPr/>
            </a:pPr>
            <a:endParaRPr lang="fr-CH" sz="1800" dirty="0" smtClean="0">
              <a:latin typeface="+mj-lt"/>
            </a:endParaRPr>
          </a:p>
          <a:p>
            <a:pPr marL="844550" lvl="1" indent="-36513">
              <a:buFont typeface="Arial" pitchFamily="34" charset="0"/>
              <a:buChar char="•"/>
              <a:defRPr/>
            </a:pPr>
            <a:endParaRPr lang="fr-CH" sz="1800" dirty="0" smtClean="0">
              <a:latin typeface="+mj-lt"/>
            </a:endParaRPr>
          </a:p>
          <a:p>
            <a:pPr marL="444500" indent="-444500">
              <a:buNone/>
              <a:defRPr/>
            </a:pPr>
            <a:endParaRPr lang="fr-CH" sz="1800" dirty="0">
              <a:latin typeface="+mj-lt"/>
            </a:endParaRPr>
          </a:p>
          <a:p>
            <a:pPr marL="844550" lvl="1" indent="-444500">
              <a:buNone/>
              <a:defRPr/>
            </a:pPr>
            <a:endParaRPr lang="fr-CH" sz="1800" dirty="0" smtClean="0">
              <a:latin typeface="+mj-lt"/>
            </a:endParaRPr>
          </a:p>
          <a:p>
            <a:pPr marL="444500" indent="-444500">
              <a:buNone/>
              <a:defRPr/>
            </a:pPr>
            <a:endParaRPr lang="fr-CH" sz="1800" dirty="0" smtClean="0">
              <a:latin typeface="+mj-lt"/>
            </a:endParaRPr>
          </a:p>
          <a:p>
            <a:pPr marL="0" indent="0">
              <a:buNone/>
              <a:defRPr/>
            </a:pPr>
            <a:endParaRPr lang="fr-CH" sz="1800" dirty="0" smtClean="0">
              <a:latin typeface="+mj-lt"/>
            </a:endParaRPr>
          </a:p>
          <a:p>
            <a:endParaRPr lang="fr-CH" sz="1800" dirty="0" smtClean="0">
              <a:latin typeface="+mj-lt"/>
            </a:endParaRPr>
          </a:p>
        </p:txBody>
      </p:sp>
    </p:spTree>
    <p:extLst>
      <p:ext uri="{BB962C8B-B14F-4D97-AF65-F5344CB8AC3E}">
        <p14:creationId xmlns:p14="http://schemas.microsoft.com/office/powerpoint/2010/main" val="2502477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Le </a:t>
            </a:r>
            <a:r>
              <a:rPr lang="en-US" sz="3500" kern="1200" cap="small" dirty="0" err="1" smtClean="0">
                <a:solidFill>
                  <a:srgbClr val="FFFFFF"/>
                </a:solidFill>
              </a:rPr>
              <a:t>contrat</a:t>
            </a:r>
            <a:r>
              <a:rPr lang="en-US" sz="3500" kern="1200" cap="small" dirty="0" smtClean="0">
                <a:solidFill>
                  <a:srgbClr val="FFFFFF"/>
                </a:solidFill>
              </a:rPr>
              <a:t>-formation</a:t>
            </a:r>
            <a:endParaRPr lang="en-US" sz="3500" kern="1200" cap="small" dirty="0">
              <a:solidFill>
                <a:srgbClr val="FFFFFF"/>
              </a:solidFill>
            </a:endParaRPr>
          </a:p>
        </p:txBody>
      </p:sp>
      <p:sp>
        <p:nvSpPr>
          <p:cNvPr id="7" name="Espace réservé du contenu 2"/>
          <p:cNvSpPr>
            <a:spLocks noGrp="1"/>
          </p:cNvSpPr>
          <p:nvPr>
            <p:ph idx="1"/>
          </p:nvPr>
        </p:nvSpPr>
        <p:spPr>
          <a:xfrm>
            <a:off x="3044950" y="1192560"/>
            <a:ext cx="5648673" cy="5315528"/>
          </a:xfrm>
        </p:spPr>
        <p:txBody>
          <a:bodyPr>
            <a:normAutofit/>
          </a:bodyPr>
          <a:lstStyle/>
          <a:p>
            <a:pPr marL="93663" lvl="1" indent="0">
              <a:buNone/>
              <a:defRPr/>
            </a:pPr>
            <a:endParaRPr lang="fr-CH" sz="1800" b="1" dirty="0" smtClean="0">
              <a:latin typeface="+mj-lt"/>
            </a:endParaRPr>
          </a:p>
          <a:p>
            <a:pPr marL="93663" lvl="1" indent="0" algn="just">
              <a:buNone/>
              <a:defRPr/>
            </a:pPr>
            <a:endParaRPr lang="fr-CH" sz="1800" b="1" dirty="0" smtClean="0">
              <a:latin typeface="+mj-lt"/>
            </a:endParaRPr>
          </a:p>
          <a:p>
            <a:pPr marL="354013" lvl="1" indent="-354013" algn="just">
              <a:buFont typeface="Arial" panose="020B0604020202020204" pitchFamily="34" charset="0"/>
              <a:buChar char="•"/>
              <a:defRPr/>
            </a:pPr>
            <a:r>
              <a:rPr lang="fr-CH" sz="1800" dirty="0" smtClean="0">
                <a:latin typeface="+mj-lt"/>
              </a:rPr>
              <a:t>Création d’un </a:t>
            </a:r>
            <a:r>
              <a:rPr lang="fr-CH" sz="1800" b="1" dirty="0" smtClean="0">
                <a:latin typeface="+mj-lt"/>
              </a:rPr>
              <a:t>fonds d’encouragement</a:t>
            </a:r>
            <a:r>
              <a:rPr lang="fr-CH" sz="1800" dirty="0" smtClean="0">
                <a:latin typeface="+mj-lt"/>
              </a:rPr>
              <a:t> à la formation professionnelle initiale en mode dual.</a:t>
            </a:r>
          </a:p>
          <a:p>
            <a:pPr marL="342900" lvl="1" indent="-342900" algn="just">
              <a:buFont typeface="Arial" panose="020B0604020202020204" pitchFamily="34" charset="0"/>
              <a:buChar char="•"/>
              <a:defRPr/>
            </a:pPr>
            <a:endParaRPr lang="fr-CH" sz="1800" dirty="0" smtClean="0">
              <a:latin typeface="+mj-lt"/>
            </a:endParaRPr>
          </a:p>
          <a:p>
            <a:pPr marL="354013" lvl="1" indent="-354013" algn="just">
              <a:buFont typeface="Arial" panose="020B0604020202020204" pitchFamily="34" charset="0"/>
              <a:buChar char="•"/>
              <a:defRPr/>
            </a:pPr>
            <a:r>
              <a:rPr lang="fr-CH" sz="1800" dirty="0" smtClean="0">
                <a:latin typeface="+mj-lt"/>
              </a:rPr>
              <a:t>Huit membres :</a:t>
            </a:r>
          </a:p>
          <a:p>
            <a:pPr marL="754063" lvl="2" indent="-354013" algn="just">
              <a:buFont typeface="Courier New" panose="02070309020205020404" pitchFamily="49" charset="0"/>
              <a:buChar char="o"/>
              <a:defRPr/>
            </a:pPr>
            <a:r>
              <a:rPr lang="fr-CH" sz="1800" dirty="0" smtClean="0">
                <a:latin typeface="+mj-lt"/>
              </a:rPr>
              <a:t>Etat (2 personnes) ;</a:t>
            </a:r>
          </a:p>
          <a:p>
            <a:pPr marL="754063" lvl="2" indent="-354013" algn="just">
              <a:buFont typeface="Courier New" panose="02070309020205020404" pitchFamily="49" charset="0"/>
              <a:buChar char="o"/>
              <a:defRPr/>
            </a:pPr>
            <a:r>
              <a:rPr lang="fr-CH" sz="1800" dirty="0" smtClean="0">
                <a:latin typeface="+mj-lt"/>
              </a:rPr>
              <a:t>Communes (1 personne) ;</a:t>
            </a:r>
          </a:p>
          <a:p>
            <a:pPr marL="754063" lvl="2" indent="-354013" algn="just">
              <a:buFont typeface="Courier New" panose="02070309020205020404" pitchFamily="49" charset="0"/>
              <a:buChar char="o"/>
              <a:defRPr/>
            </a:pPr>
            <a:r>
              <a:rPr lang="fr-CH" sz="1800" dirty="0" smtClean="0">
                <a:latin typeface="+mj-lt"/>
              </a:rPr>
              <a:t>Employeurs institutionnels (1 personne) ;</a:t>
            </a:r>
          </a:p>
          <a:p>
            <a:pPr marL="754063" lvl="2" indent="-354013" algn="just">
              <a:buFont typeface="Courier New" panose="02070309020205020404" pitchFamily="49" charset="0"/>
              <a:buChar char="o"/>
              <a:defRPr/>
            </a:pPr>
            <a:r>
              <a:rPr lang="fr-CH" sz="1800" dirty="0" smtClean="0">
                <a:latin typeface="+mj-lt"/>
              </a:rPr>
              <a:t>Autres employeurs (4 personnes).</a:t>
            </a:r>
          </a:p>
          <a:p>
            <a:pPr marL="342900" lvl="1" indent="-342900" algn="just">
              <a:buFont typeface="Arial" panose="020B0604020202020204" pitchFamily="34" charset="0"/>
              <a:buChar char="•"/>
              <a:defRPr/>
            </a:pPr>
            <a:endParaRPr lang="fr-CH" sz="1800" dirty="0" smtClean="0">
              <a:latin typeface="+mj-lt"/>
            </a:endParaRPr>
          </a:p>
          <a:p>
            <a:pPr marL="354013" lvl="1" indent="-354013" algn="just">
              <a:buFont typeface="Arial" panose="020B0604020202020204" pitchFamily="34" charset="0"/>
              <a:buChar char="•"/>
              <a:defRPr/>
            </a:pPr>
            <a:r>
              <a:rPr lang="fr-CH" sz="1800" dirty="0" smtClean="0">
                <a:latin typeface="+mj-lt"/>
              </a:rPr>
              <a:t>Mission de proposer au Conseil d’Etat le taux de la ponction et le nombre de places de formation professionnelle en mode dual restées vacantes pour le calcul de la répartition.</a:t>
            </a:r>
          </a:p>
          <a:p>
            <a:pPr marL="844550" lvl="1" indent="-36513">
              <a:buFont typeface="Arial" pitchFamily="34" charset="0"/>
              <a:buChar char="•"/>
              <a:defRPr/>
            </a:pPr>
            <a:endParaRPr lang="fr-CH" sz="2400" dirty="0" smtClean="0">
              <a:latin typeface="+mj-lt"/>
            </a:endParaRPr>
          </a:p>
          <a:p>
            <a:pPr marL="844550" lvl="1" indent="-36513">
              <a:buFont typeface="Arial" pitchFamily="34" charset="0"/>
              <a:buChar char="•"/>
              <a:defRPr/>
            </a:pPr>
            <a:endParaRPr lang="fr-CH" sz="2400" dirty="0" smtClean="0">
              <a:latin typeface="+mj-lt"/>
            </a:endParaRPr>
          </a:p>
          <a:p>
            <a:pPr marL="444500" indent="-444500">
              <a:buNone/>
              <a:defRPr/>
            </a:pPr>
            <a:endParaRPr lang="fr-CH" sz="1200" dirty="0">
              <a:latin typeface="+mj-lt"/>
            </a:endParaRPr>
          </a:p>
          <a:p>
            <a:pPr marL="844550" lvl="1" indent="-444500">
              <a:buNone/>
              <a:defRPr/>
            </a:pPr>
            <a:endParaRPr lang="fr-CH" sz="2400" dirty="0" smtClean="0">
              <a:latin typeface="+mj-lt"/>
            </a:endParaRPr>
          </a:p>
          <a:p>
            <a:pPr marL="444500" indent="-444500">
              <a:buNone/>
              <a:defRPr/>
            </a:pPr>
            <a:endParaRPr lang="fr-CH" sz="800" dirty="0" smtClean="0">
              <a:latin typeface="+mj-lt"/>
            </a:endParaRPr>
          </a:p>
          <a:p>
            <a:pPr marL="0" indent="0">
              <a:buNone/>
              <a:defRPr/>
            </a:pPr>
            <a:endParaRPr lang="fr-CH" sz="2400" dirty="0" smtClean="0">
              <a:latin typeface="+mj-lt"/>
            </a:endParaRPr>
          </a:p>
          <a:p>
            <a:endParaRPr lang="fr-CH" sz="2400" dirty="0" smtClean="0">
              <a:latin typeface="+mj-lt"/>
            </a:endParaRPr>
          </a:p>
        </p:txBody>
      </p:sp>
    </p:spTree>
    <p:extLst>
      <p:ext uri="{BB962C8B-B14F-4D97-AF65-F5344CB8AC3E}">
        <p14:creationId xmlns:p14="http://schemas.microsoft.com/office/powerpoint/2010/main" val="2837459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Le </a:t>
            </a:r>
            <a:r>
              <a:rPr lang="en-US" sz="3500" kern="1200" cap="small" dirty="0" err="1" smtClean="0">
                <a:solidFill>
                  <a:srgbClr val="FFFFFF"/>
                </a:solidFill>
              </a:rPr>
              <a:t>contrat</a:t>
            </a:r>
            <a:r>
              <a:rPr lang="en-US" sz="3500" kern="1200" cap="small" dirty="0" smtClean="0">
                <a:solidFill>
                  <a:srgbClr val="FFFFFF"/>
                </a:solidFill>
              </a:rPr>
              <a:t>-formation</a:t>
            </a:r>
            <a:endParaRPr lang="en-US" sz="3500" kern="1200" cap="small" dirty="0">
              <a:solidFill>
                <a:srgbClr val="FFFFFF"/>
              </a:solidFill>
            </a:endParaRPr>
          </a:p>
        </p:txBody>
      </p:sp>
      <p:sp>
        <p:nvSpPr>
          <p:cNvPr id="6" name="Espace réservé du contenu 2"/>
          <p:cNvSpPr>
            <a:spLocks noGrp="1"/>
          </p:cNvSpPr>
          <p:nvPr>
            <p:ph idx="1"/>
          </p:nvPr>
        </p:nvSpPr>
        <p:spPr>
          <a:xfrm>
            <a:off x="3044950" y="1192560"/>
            <a:ext cx="5648673" cy="5315528"/>
          </a:xfrm>
        </p:spPr>
        <p:txBody>
          <a:bodyPr>
            <a:normAutofit/>
          </a:bodyPr>
          <a:lstStyle/>
          <a:p>
            <a:pPr marL="93663" lvl="1" indent="0" algn="just">
              <a:buNone/>
              <a:defRPr/>
            </a:pPr>
            <a:endParaRPr lang="fr-CH" sz="1200" b="1" dirty="0" smtClean="0">
              <a:latin typeface="+mj-lt"/>
            </a:endParaRPr>
          </a:p>
          <a:p>
            <a:pPr marL="93663" lvl="1" indent="0" algn="just">
              <a:buNone/>
              <a:defRPr/>
            </a:pPr>
            <a:endParaRPr lang="fr-CH" sz="1200" b="1" dirty="0" smtClean="0">
              <a:latin typeface="+mj-lt"/>
            </a:endParaRPr>
          </a:p>
          <a:p>
            <a:pPr marL="93663" lvl="1" indent="0" algn="just">
              <a:buNone/>
              <a:defRPr/>
            </a:pPr>
            <a:endParaRPr lang="fr-CH" sz="1200" b="1" dirty="0">
              <a:latin typeface="+mj-lt"/>
            </a:endParaRPr>
          </a:p>
          <a:p>
            <a:pPr marL="93663" lvl="1" indent="0" algn="just">
              <a:buNone/>
              <a:defRPr/>
            </a:pPr>
            <a:endParaRPr lang="fr-CH" sz="1200" b="1" dirty="0" smtClean="0">
              <a:latin typeface="+mj-lt"/>
            </a:endParaRPr>
          </a:p>
          <a:p>
            <a:pPr marL="93663" lvl="1" indent="0" algn="just">
              <a:buNone/>
              <a:defRPr/>
            </a:pPr>
            <a:endParaRPr lang="fr-CH" sz="1200" b="1" dirty="0">
              <a:latin typeface="+mj-lt"/>
            </a:endParaRPr>
          </a:p>
          <a:p>
            <a:pPr marL="93663" lvl="1" indent="0" algn="just">
              <a:buNone/>
              <a:defRPr/>
            </a:pPr>
            <a:endParaRPr lang="fr-CH" sz="1200" b="1" dirty="0" smtClean="0">
              <a:latin typeface="+mj-lt"/>
            </a:endParaRPr>
          </a:p>
          <a:p>
            <a:pPr marL="93663" lvl="1" indent="0" algn="just">
              <a:buNone/>
              <a:defRPr/>
            </a:pPr>
            <a:endParaRPr lang="fr-CH" sz="1200" b="1" dirty="0" smtClean="0">
              <a:latin typeface="+mj-lt"/>
            </a:endParaRPr>
          </a:p>
          <a:p>
            <a:pPr marL="354013" lvl="1" indent="-354013" algn="just">
              <a:buFont typeface="Arial" panose="020B0604020202020204" pitchFamily="34" charset="0"/>
              <a:buChar char="•"/>
              <a:defRPr/>
            </a:pPr>
            <a:r>
              <a:rPr lang="fr-CH" sz="1800" dirty="0" smtClean="0">
                <a:latin typeface="+mj-lt"/>
              </a:rPr>
              <a:t>Maintenant ! Vendons ces réformes !</a:t>
            </a:r>
          </a:p>
          <a:p>
            <a:pPr marL="354013" lvl="1" indent="-354013" algn="just">
              <a:buFont typeface="Arial" panose="020B0604020202020204" pitchFamily="34" charset="0"/>
              <a:buChar char="•"/>
              <a:defRPr/>
            </a:pPr>
            <a:endParaRPr lang="fr-CH" sz="1800" dirty="0">
              <a:latin typeface="+mj-lt"/>
            </a:endParaRPr>
          </a:p>
          <a:p>
            <a:pPr marL="354013" lvl="1" indent="-354013" algn="just">
              <a:buFont typeface="Arial" panose="020B0604020202020204" pitchFamily="34" charset="0"/>
              <a:buChar char="•"/>
              <a:defRPr/>
            </a:pPr>
            <a:r>
              <a:rPr lang="fr-CH" sz="1800" dirty="0" smtClean="0">
                <a:latin typeface="+mj-lt"/>
              </a:rPr>
              <a:t>Même si le coût du travail augmente dans le canton de Neuchâtel, la réforme de la fiscalité neuchâteloise doit permettre au canton de Neuchâtel de gagner en attractivité.</a:t>
            </a:r>
          </a:p>
          <a:p>
            <a:pPr marL="844550" lvl="1" indent="-36513">
              <a:buFont typeface="Arial" pitchFamily="34" charset="0"/>
              <a:buChar char="•"/>
              <a:defRPr/>
            </a:pPr>
            <a:endParaRPr lang="fr-CH" sz="2400" dirty="0" smtClean="0">
              <a:latin typeface="+mj-lt"/>
            </a:endParaRPr>
          </a:p>
          <a:p>
            <a:pPr marL="844550" lvl="1" indent="-36513">
              <a:buFont typeface="Arial" pitchFamily="34" charset="0"/>
              <a:buChar char="•"/>
              <a:defRPr/>
            </a:pPr>
            <a:endParaRPr lang="fr-CH" sz="2400" dirty="0" smtClean="0">
              <a:latin typeface="+mj-lt"/>
            </a:endParaRPr>
          </a:p>
          <a:p>
            <a:pPr marL="444500" indent="-444500">
              <a:buNone/>
              <a:defRPr/>
            </a:pPr>
            <a:endParaRPr lang="fr-CH" sz="1200" dirty="0">
              <a:latin typeface="+mj-lt"/>
            </a:endParaRPr>
          </a:p>
          <a:p>
            <a:pPr marL="844550" lvl="1" indent="-444500">
              <a:buNone/>
              <a:defRPr/>
            </a:pPr>
            <a:endParaRPr lang="fr-CH" sz="2400" dirty="0" smtClean="0">
              <a:latin typeface="+mj-lt"/>
            </a:endParaRPr>
          </a:p>
          <a:p>
            <a:pPr marL="444500" indent="-444500">
              <a:buNone/>
              <a:defRPr/>
            </a:pPr>
            <a:endParaRPr lang="fr-CH" sz="800" dirty="0" smtClean="0">
              <a:latin typeface="+mj-lt"/>
            </a:endParaRPr>
          </a:p>
          <a:p>
            <a:pPr marL="0" indent="0">
              <a:buNone/>
              <a:defRPr/>
            </a:pPr>
            <a:endParaRPr lang="fr-CH" sz="2400" dirty="0" smtClean="0">
              <a:latin typeface="+mj-lt"/>
            </a:endParaRPr>
          </a:p>
          <a:p>
            <a:endParaRPr lang="fr-CH" sz="2400" dirty="0" smtClean="0">
              <a:latin typeface="+mj-lt"/>
            </a:endParaRPr>
          </a:p>
        </p:txBody>
      </p:sp>
    </p:spTree>
    <p:extLst>
      <p:ext uri="{BB962C8B-B14F-4D97-AF65-F5344CB8AC3E}">
        <p14:creationId xmlns:p14="http://schemas.microsoft.com/office/powerpoint/2010/main" val="2467505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b="1"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322480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7FAB0E-18A0-4C6E-A636-0EFE22BF4696}"/>
              </a:ext>
            </a:extLst>
          </p:cNvPr>
          <p:cNvSpPr>
            <a:spLocks noGrp="1"/>
          </p:cNvSpPr>
          <p:nvPr>
            <p:ph type="ctrTitle"/>
          </p:nvPr>
        </p:nvSpPr>
        <p:spPr>
          <a:xfrm>
            <a:off x="989434" y="3426586"/>
            <a:ext cx="6858000" cy="2134673"/>
          </a:xfrm>
        </p:spPr>
        <p:txBody>
          <a:bodyPr>
            <a:normAutofit fontScale="90000"/>
          </a:bodyPr>
          <a:lstStyle/>
          <a:p>
            <a:r>
              <a:rPr lang="fr-CH" sz="1875" dirty="0"/>
              <a:t>Assemblée générale du 20 juin </a:t>
            </a:r>
            <a:r>
              <a:rPr lang="fr-CH" sz="1875" dirty="0" smtClean="0"/>
              <a:t>2019</a:t>
            </a:r>
            <a:r>
              <a:rPr lang="fr-CH" sz="1875" dirty="0"/>
              <a:t/>
            </a:r>
            <a:br>
              <a:rPr lang="fr-CH" sz="1875" dirty="0"/>
            </a:br>
            <a:r>
              <a:rPr lang="fr-CH" sz="1875" dirty="0"/>
              <a:t/>
            </a:r>
            <a:br>
              <a:rPr lang="fr-CH" sz="1875" dirty="0"/>
            </a:br>
            <a:r>
              <a:rPr lang="fr-CH" sz="1875" dirty="0"/>
              <a:t/>
            </a:r>
            <a:br>
              <a:rPr lang="fr-CH" sz="1875" dirty="0"/>
            </a:br>
            <a:r>
              <a:rPr lang="fr-CH" b="1" cap="small" dirty="0">
                <a:latin typeface="+mn-lt"/>
              </a:rPr>
              <a:t>Message du Président </a:t>
            </a:r>
            <a:r>
              <a:rPr lang="fr-CH" b="1" cap="small" dirty="0" smtClean="0">
                <a:latin typeface="+mn-lt"/>
              </a:rPr>
              <a:t/>
            </a:r>
            <a:br>
              <a:rPr lang="fr-CH" b="1" cap="small" dirty="0" smtClean="0">
                <a:latin typeface="+mn-lt"/>
              </a:rPr>
            </a:br>
            <a:endParaRPr lang="fr-CH" b="1" cap="small" dirty="0">
              <a:latin typeface="+mn-lt"/>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976" y="1530232"/>
            <a:ext cx="2324918" cy="1531833"/>
          </a:xfrm>
          <a:prstGeom prst="rect">
            <a:avLst/>
          </a:prstGeom>
        </p:spPr>
      </p:pic>
    </p:spTree>
    <p:extLst>
      <p:ext uri="{BB962C8B-B14F-4D97-AF65-F5344CB8AC3E}">
        <p14:creationId xmlns:p14="http://schemas.microsoft.com/office/powerpoint/2010/main" val="387084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801314"/>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b="1"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3153106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4950" y="1600200"/>
            <a:ext cx="5641849" cy="4525963"/>
          </a:xfrm>
        </p:spPr>
        <p:txBody>
          <a:bodyPr/>
          <a:lstStyle/>
          <a:p>
            <a:pPr marL="0" indent="0">
              <a:buNone/>
            </a:pPr>
            <a:endParaRPr lang="fr-CH" sz="1800" dirty="0" smtClean="0"/>
          </a:p>
          <a:p>
            <a:pPr marL="0" indent="0">
              <a:buNone/>
            </a:pPr>
            <a:endParaRPr lang="fr-CH" sz="1800" dirty="0" smtClean="0"/>
          </a:p>
          <a:p>
            <a:pPr marL="0" indent="0">
              <a:buNone/>
            </a:pPr>
            <a:endParaRPr lang="fr-CH" sz="1800" dirty="0" smtClean="0"/>
          </a:p>
          <a:p>
            <a:pPr marL="0" indent="0">
              <a:buNone/>
            </a:pPr>
            <a:endParaRPr lang="fr-CH" sz="1800" dirty="0"/>
          </a:p>
          <a:p>
            <a:pPr marL="0" indent="0" algn="just">
              <a:lnSpc>
                <a:spcPct val="150000"/>
              </a:lnSpc>
              <a:buNone/>
            </a:pPr>
            <a:r>
              <a:rPr lang="fr-CH" sz="1800" dirty="0" smtClean="0"/>
              <a:t>Selon </a:t>
            </a:r>
            <a:r>
              <a:rPr lang="fr-CH" sz="1800" dirty="0"/>
              <a:t>les dernières statistiques </a:t>
            </a:r>
            <a:r>
              <a:rPr lang="fr-CH" sz="1800" dirty="0" err="1"/>
              <a:t>Swissmem</a:t>
            </a:r>
            <a:r>
              <a:rPr lang="fr-CH" sz="1800" dirty="0"/>
              <a:t>, un tassement des entrées de commandes totales a été constaté au quatrième trimestre 2018, de même qu’un fléchissement du chiffre d’affaires.</a:t>
            </a:r>
          </a:p>
          <a:p>
            <a:pPr marL="0" indent="0">
              <a:buNone/>
            </a:pPr>
            <a:endParaRPr lang="fr-CH" sz="1800" dirty="0" smtClean="0"/>
          </a:p>
        </p:txBody>
      </p:sp>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Situation économique</a:t>
            </a:r>
            <a:endParaRPr lang="en-US" sz="3500" kern="1200" cap="small" dirty="0">
              <a:solidFill>
                <a:srgbClr val="FFFFFF"/>
              </a:solidFill>
            </a:endParaRPr>
          </a:p>
        </p:txBody>
      </p:sp>
    </p:spTree>
    <p:extLst>
      <p:ext uri="{BB962C8B-B14F-4D97-AF65-F5344CB8AC3E}">
        <p14:creationId xmlns:p14="http://schemas.microsoft.com/office/powerpoint/2010/main" val="2940981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755" t="7279" r="22245" b="4920"/>
          <a:stretch/>
        </p:blipFill>
        <p:spPr>
          <a:xfrm>
            <a:off x="765110" y="1184987"/>
            <a:ext cx="7613779" cy="53718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1643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911444" y="1019749"/>
            <a:ext cx="3290837" cy="769441"/>
          </a:xfrm>
          <a:prstGeom prst="rect">
            <a:avLst/>
          </a:prstGeom>
        </p:spPr>
        <p:txBody>
          <a:bodyPr wrap="none">
            <a:spAutoFit/>
          </a:bodyPr>
          <a:lstStyle/>
          <a:p>
            <a:r>
              <a:rPr lang="fr-CH" sz="4400" b="1" cap="small" dirty="0" smtClean="0">
                <a:solidFill>
                  <a:schemeClr val="tx1">
                    <a:lumMod val="65000"/>
                    <a:lumOff val="35000"/>
                  </a:schemeClr>
                </a:solidFill>
              </a:rPr>
              <a:t>Nos sponsors</a:t>
            </a:r>
          </a:p>
        </p:txBody>
      </p:sp>
      <p:pic>
        <p:nvPicPr>
          <p:cNvPr id="7" name="Espace réservé du contenu 6"/>
          <p:cNvPicPr>
            <a:picLocks noGrp="1" noChangeAspect="1"/>
          </p:cNvPicPr>
          <p:nvPr>
            <p:ph idx="1"/>
          </p:nvPr>
        </p:nvPicPr>
        <p:blipFill rotWithShape="1">
          <a:blip r:embed="rId3"/>
          <a:srcRect l="29282" t="32882" r="27478" b="14431"/>
          <a:stretch/>
        </p:blipFill>
        <p:spPr>
          <a:xfrm>
            <a:off x="1035698" y="1677219"/>
            <a:ext cx="7137918" cy="4892144"/>
          </a:xfrm>
          <a:prstGeom prst="rect">
            <a:avLst/>
          </a:prstGeom>
        </p:spPr>
      </p:pic>
    </p:spTree>
    <p:extLst>
      <p:ext uri="{BB962C8B-B14F-4D97-AF65-F5344CB8AC3E}">
        <p14:creationId xmlns:p14="http://schemas.microsoft.com/office/powerpoint/2010/main" val="174451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653" t="8187" r="22245" b="4195"/>
          <a:stretch/>
        </p:blipFill>
        <p:spPr>
          <a:xfrm>
            <a:off x="811763" y="1231641"/>
            <a:ext cx="7511143" cy="52807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16430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l="7959" t="7462" r="22143" b="4558"/>
          <a:stretch/>
        </p:blipFill>
        <p:spPr>
          <a:xfrm>
            <a:off x="755780" y="1147665"/>
            <a:ext cx="7557796" cy="53511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857" t="8004" r="22347" b="4921"/>
          <a:stretch/>
        </p:blipFill>
        <p:spPr>
          <a:xfrm>
            <a:off x="774439" y="1184986"/>
            <a:ext cx="7595120" cy="53299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698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857" t="7642" r="21736" b="4376"/>
          <a:stretch/>
        </p:blipFill>
        <p:spPr>
          <a:xfrm>
            <a:off x="802432" y="1175658"/>
            <a:ext cx="7660434" cy="53845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63056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857" t="7824" r="22246" b="5102"/>
          <a:stretch/>
        </p:blipFill>
        <p:spPr>
          <a:xfrm>
            <a:off x="793101" y="1222310"/>
            <a:ext cx="7520474" cy="52698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72357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958" t="7461" r="22246" b="4739"/>
          <a:stretch/>
        </p:blipFill>
        <p:spPr>
          <a:xfrm>
            <a:off x="905070" y="1231639"/>
            <a:ext cx="7410664" cy="52438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60665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Situation économique</a:t>
            </a:r>
            <a:endParaRPr lang="en-US" sz="3500" kern="1200" cap="small" dirty="0">
              <a:solidFill>
                <a:srgbClr val="FFFFFF"/>
              </a:solidFill>
            </a:endParaRPr>
          </a:p>
        </p:txBody>
      </p:sp>
      <p:sp>
        <p:nvSpPr>
          <p:cNvPr id="6" name="Espace réservé du contenu 2"/>
          <p:cNvSpPr>
            <a:spLocks noGrp="1"/>
          </p:cNvSpPr>
          <p:nvPr>
            <p:ph idx="1"/>
          </p:nvPr>
        </p:nvSpPr>
        <p:spPr>
          <a:xfrm>
            <a:off x="3044950" y="1192560"/>
            <a:ext cx="5648673" cy="5315528"/>
          </a:xfrm>
        </p:spPr>
        <p:txBody>
          <a:bodyPr>
            <a:normAutofit/>
          </a:bodyPr>
          <a:lstStyle/>
          <a:p>
            <a:pPr marL="444500" indent="-444500">
              <a:buNone/>
              <a:defRPr/>
            </a:pPr>
            <a:endParaRPr lang="fr-CH" sz="1800" b="1" cap="small" dirty="0" smtClean="0">
              <a:latin typeface="Calibri Light" panose="020F0302020204030204" pitchFamily="34" charset="0"/>
              <a:cs typeface="Calibri" pitchFamily="34" charset="0"/>
            </a:endParaRPr>
          </a:p>
          <a:p>
            <a:pPr marL="444500" indent="-444500">
              <a:buNone/>
              <a:defRPr/>
            </a:pPr>
            <a:endParaRPr lang="fr-CH" sz="1800" b="1" cap="small" dirty="0" smtClean="0">
              <a:latin typeface="Calibri Light" panose="020F0302020204030204" pitchFamily="34" charset="0"/>
              <a:cs typeface="Calibri" pitchFamily="34" charset="0"/>
            </a:endParaRPr>
          </a:p>
          <a:p>
            <a:pPr marL="0" lvl="1" indent="0" algn="just">
              <a:buNone/>
              <a:defRPr/>
            </a:pPr>
            <a:endParaRPr lang="fr-CH" sz="1800" dirty="0">
              <a:latin typeface="Calibri Light" panose="020F0302020204030204" pitchFamily="34" charset="0"/>
            </a:endParaRPr>
          </a:p>
          <a:p>
            <a:pPr marL="0" lvl="1" indent="0" algn="just">
              <a:lnSpc>
                <a:spcPct val="150000"/>
              </a:lnSpc>
              <a:buNone/>
              <a:defRPr/>
            </a:pPr>
            <a:r>
              <a:rPr lang="fr-CH" sz="1800" dirty="0">
                <a:latin typeface="+mj-lt"/>
              </a:rPr>
              <a:t>La Suisse reste championne de l’innovation … mais se désindustrialise !</a:t>
            </a:r>
          </a:p>
          <a:p>
            <a:pPr marL="0" lvl="1" indent="0" algn="just">
              <a:lnSpc>
                <a:spcPct val="150000"/>
              </a:lnSpc>
              <a:buNone/>
              <a:defRPr/>
            </a:pPr>
            <a:endParaRPr lang="fr-CH" sz="1800" dirty="0">
              <a:latin typeface="+mj-lt"/>
            </a:endParaRPr>
          </a:p>
          <a:p>
            <a:pPr marL="0" lvl="1" indent="0" algn="just">
              <a:lnSpc>
                <a:spcPct val="150000"/>
              </a:lnSpc>
              <a:buNone/>
              <a:defRPr/>
            </a:pPr>
            <a:r>
              <a:rPr lang="fr-CH" sz="1800" dirty="0">
                <a:latin typeface="+mj-lt"/>
              </a:rPr>
              <a:t>Perte constante de 4’000 </a:t>
            </a:r>
            <a:r>
              <a:rPr lang="fr-CH" sz="1800" dirty="0" smtClean="0">
                <a:latin typeface="+mj-lt"/>
              </a:rPr>
              <a:t>emplois </a:t>
            </a:r>
            <a:r>
              <a:rPr lang="fr-CH" sz="1800" dirty="0">
                <a:latin typeface="+mj-lt"/>
              </a:rPr>
              <a:t>par an dans le secteur industriel, durant les 6 dernières années</a:t>
            </a:r>
            <a:r>
              <a:rPr lang="fr-CH" sz="1800" dirty="0" smtClean="0">
                <a:latin typeface="+mj-lt"/>
              </a:rPr>
              <a:t>.</a:t>
            </a:r>
          </a:p>
          <a:p>
            <a:pPr marL="0" lvl="1" indent="0" algn="just">
              <a:lnSpc>
                <a:spcPct val="150000"/>
              </a:lnSpc>
              <a:buNone/>
              <a:defRPr/>
            </a:pPr>
            <a:endParaRPr lang="fr-CH" sz="1800" dirty="0">
              <a:latin typeface="+mj-lt"/>
            </a:endParaRPr>
          </a:p>
          <a:p>
            <a:pPr marL="0" lvl="1" indent="0" algn="just">
              <a:lnSpc>
                <a:spcPct val="150000"/>
              </a:lnSpc>
              <a:buNone/>
              <a:defRPr/>
            </a:pPr>
            <a:r>
              <a:rPr lang="fr-CH" sz="1800" dirty="0" smtClean="0">
                <a:latin typeface="+mj-lt"/>
              </a:rPr>
              <a:t>En 1991, 35 % des emplois étaient dans le secteur industriel, contre 25 % aujourd’hui.</a:t>
            </a:r>
            <a:endParaRPr lang="fr-CH" sz="1800" dirty="0">
              <a:latin typeface="+mj-lt"/>
            </a:endParaRPr>
          </a:p>
          <a:p>
            <a:pPr marL="444500" indent="-444500" algn="just">
              <a:buNone/>
              <a:defRPr/>
            </a:pPr>
            <a:endParaRPr lang="fr-CH" sz="2400" dirty="0" smtClean="0">
              <a:latin typeface="+mj-lt"/>
            </a:endParaRPr>
          </a:p>
          <a:p>
            <a:pPr marL="0" indent="0" algn="just">
              <a:buNone/>
              <a:defRPr/>
            </a:pPr>
            <a:endParaRPr lang="fr-CH" sz="2400" dirty="0" smtClean="0">
              <a:latin typeface="+mj-lt"/>
            </a:endParaRPr>
          </a:p>
          <a:p>
            <a:pPr algn="just"/>
            <a:endParaRPr lang="fr-CH" sz="2400" dirty="0" smtClean="0">
              <a:latin typeface="+mj-lt"/>
            </a:endParaRPr>
          </a:p>
        </p:txBody>
      </p:sp>
    </p:spTree>
    <p:extLst>
      <p:ext uri="{BB962C8B-B14F-4D97-AF65-F5344CB8AC3E}">
        <p14:creationId xmlns:p14="http://schemas.microsoft.com/office/powerpoint/2010/main" val="2226017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8062" t="7642" r="22041" b="5284"/>
          <a:stretch/>
        </p:blipFill>
        <p:spPr>
          <a:xfrm>
            <a:off x="737117" y="1250301"/>
            <a:ext cx="7604449" cy="53286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8759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653" t="8004" r="22449" b="4921"/>
          <a:stretch/>
        </p:blipFill>
        <p:spPr>
          <a:xfrm>
            <a:off x="774440" y="1222309"/>
            <a:ext cx="7492482" cy="525020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46731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Membres</a:t>
            </a:r>
            <a:r>
              <a:rPr lang="en-US" sz="3500" kern="1200" cap="small" dirty="0" smtClean="0">
                <a:solidFill>
                  <a:srgbClr val="FFFFFF"/>
                </a:solidFill>
              </a:rPr>
              <a:t> :</a:t>
            </a:r>
            <a:br>
              <a:rPr lang="en-US" sz="3500" kern="1200" cap="small" dirty="0" smtClean="0">
                <a:solidFill>
                  <a:srgbClr val="FFFFFF"/>
                </a:solidFill>
              </a:rPr>
            </a:br>
            <a:r>
              <a:rPr lang="en-US" sz="3500" cap="small" dirty="0" smtClean="0">
                <a:solidFill>
                  <a:srgbClr val="FFFFFF"/>
                </a:solidFill>
              </a:rPr>
              <a:t>admissions</a:t>
            </a:r>
            <a:endParaRPr lang="en-US" sz="3500" kern="1200" cap="small" dirty="0">
              <a:solidFill>
                <a:srgbClr val="FFFFFF"/>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893" y="1053445"/>
            <a:ext cx="2520000" cy="1928715"/>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860" y="4695867"/>
            <a:ext cx="3925257" cy="519042"/>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117" y="1816626"/>
            <a:ext cx="2520000" cy="1676946"/>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109" y="3445495"/>
            <a:ext cx="2520000" cy="903636"/>
          </a:xfrm>
          <a:prstGeom prst="rect">
            <a:avLst/>
          </a:prstGeom>
        </p:spPr>
      </p:pic>
      <p:sp>
        <p:nvSpPr>
          <p:cNvPr id="4" name="Rectangle 3"/>
          <p:cNvSpPr/>
          <p:nvPr/>
        </p:nvSpPr>
        <p:spPr>
          <a:xfrm>
            <a:off x="4283369" y="5726321"/>
            <a:ext cx="2977032" cy="369332"/>
          </a:xfrm>
          <a:prstGeom prst="rect">
            <a:avLst/>
          </a:prstGeom>
        </p:spPr>
        <p:txBody>
          <a:bodyPr wrap="none">
            <a:spAutoFit/>
          </a:bodyPr>
          <a:lstStyle/>
          <a:p>
            <a:pPr algn="ctr"/>
            <a:r>
              <a:rPr lang="fr-CH" cap="small" dirty="0" err="1"/>
              <a:t>Kenitec</a:t>
            </a:r>
            <a:r>
              <a:rPr lang="fr-CH" cap="small" dirty="0"/>
              <a:t> SA	</a:t>
            </a:r>
            <a:r>
              <a:rPr lang="fr-CH" cap="small" dirty="0" err="1"/>
              <a:t>Cicorel</a:t>
            </a:r>
            <a:r>
              <a:rPr lang="fr-CH" cap="small" dirty="0"/>
              <a:t> SA</a:t>
            </a:r>
          </a:p>
        </p:txBody>
      </p:sp>
    </p:spTree>
    <p:extLst>
      <p:ext uri="{BB962C8B-B14F-4D97-AF65-F5344CB8AC3E}">
        <p14:creationId xmlns:p14="http://schemas.microsoft.com/office/powerpoint/2010/main" val="4241729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3" name="Rectangle 2"/>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b="1"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1679839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Axes </a:t>
            </a:r>
            <a:r>
              <a:rPr lang="en-US" sz="3500" kern="1200" cap="small" dirty="0" err="1" smtClean="0">
                <a:solidFill>
                  <a:srgbClr val="FFFFFF"/>
                </a:solidFill>
              </a:rPr>
              <a:t>stratégiques</a:t>
            </a:r>
            <a:endParaRPr lang="en-US" sz="3500" kern="1200" cap="small" dirty="0">
              <a:solidFill>
                <a:srgbClr val="FFFFFF"/>
              </a:solidFill>
            </a:endParaRPr>
          </a:p>
        </p:txBody>
      </p:sp>
      <p:sp>
        <p:nvSpPr>
          <p:cNvPr id="13" name="Espace réservé du contenu 2"/>
          <p:cNvSpPr>
            <a:spLocks noGrp="1"/>
          </p:cNvSpPr>
          <p:nvPr>
            <p:ph idx="1"/>
          </p:nvPr>
        </p:nvSpPr>
        <p:spPr>
          <a:xfrm>
            <a:off x="3030820" y="1268760"/>
            <a:ext cx="5601181" cy="4722966"/>
          </a:xfrm>
        </p:spPr>
        <p:txBody>
          <a:bodyPr>
            <a:normAutofit/>
          </a:bodyPr>
          <a:lstStyle/>
          <a:p>
            <a:pPr marL="0" indent="0">
              <a:buNone/>
            </a:pPr>
            <a:endParaRPr lang="fr-CH" sz="1800" b="1" dirty="0" smtClean="0"/>
          </a:p>
          <a:p>
            <a:pPr marL="0" indent="0">
              <a:buNone/>
            </a:pPr>
            <a:endParaRPr lang="fr-CH" sz="1800" b="1" dirty="0" smtClean="0"/>
          </a:p>
          <a:p>
            <a:pPr marL="0" indent="0">
              <a:buNone/>
            </a:pPr>
            <a:endParaRPr lang="fr-CH" sz="1800" b="1" dirty="0" smtClean="0"/>
          </a:p>
          <a:p>
            <a:pPr marL="0" indent="0">
              <a:buNone/>
            </a:pPr>
            <a:endParaRPr lang="fr-CH" sz="1800" b="1" dirty="0"/>
          </a:p>
          <a:p>
            <a:pPr algn="just">
              <a:buFont typeface="Wingdings" panose="05000000000000000000" pitchFamily="2" charset="2"/>
              <a:buChar char="Ø"/>
            </a:pPr>
            <a:r>
              <a:rPr lang="fr-CH" sz="1800" dirty="0" smtClean="0"/>
              <a:t>Valorisation des métiers techniques</a:t>
            </a:r>
          </a:p>
          <a:p>
            <a:pPr marL="0" indent="0" algn="just">
              <a:buNone/>
            </a:pPr>
            <a:endParaRPr lang="fr-CH" sz="1800" dirty="0" smtClean="0"/>
          </a:p>
          <a:p>
            <a:pPr algn="just">
              <a:buFont typeface="Wingdings" panose="05000000000000000000" pitchFamily="2" charset="2"/>
              <a:buChar char="Ø"/>
            </a:pPr>
            <a:r>
              <a:rPr lang="fr-CH" sz="1800" dirty="0" smtClean="0"/>
              <a:t>Echanges d’expérience entre entreprises</a:t>
            </a:r>
          </a:p>
          <a:p>
            <a:pPr marL="0" indent="0" algn="just">
              <a:buNone/>
            </a:pPr>
            <a:endParaRPr lang="fr-CH" sz="1800" dirty="0" smtClean="0"/>
          </a:p>
          <a:p>
            <a:pPr algn="just">
              <a:buFont typeface="Wingdings" panose="05000000000000000000" pitchFamily="2" charset="2"/>
              <a:buChar char="Ø"/>
            </a:pPr>
            <a:r>
              <a:rPr lang="fr-CH" sz="1800" dirty="0" smtClean="0"/>
              <a:t>Promotion de l’innovation et du savoir-faire</a:t>
            </a:r>
          </a:p>
          <a:p>
            <a:pPr marL="0" indent="0" algn="just">
              <a:buNone/>
            </a:pPr>
            <a:endParaRPr lang="fr-CH" sz="1800" dirty="0" smtClean="0"/>
          </a:p>
          <a:p>
            <a:pPr algn="just">
              <a:buFont typeface="Wingdings" panose="05000000000000000000" pitchFamily="2" charset="2"/>
              <a:buChar char="Ø"/>
            </a:pPr>
            <a:r>
              <a:rPr lang="fr-CH" sz="1800" dirty="0" smtClean="0"/>
              <a:t>Représentativité : « se faire entendre »</a:t>
            </a:r>
          </a:p>
        </p:txBody>
      </p:sp>
    </p:spTree>
    <p:extLst>
      <p:ext uri="{BB962C8B-B14F-4D97-AF65-F5344CB8AC3E}">
        <p14:creationId xmlns:p14="http://schemas.microsoft.com/office/powerpoint/2010/main" val="1193466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Valorisation</a:t>
            </a:r>
            <a:r>
              <a:rPr lang="en-US" sz="3500" kern="1200" cap="small" dirty="0" smtClean="0">
                <a:solidFill>
                  <a:srgbClr val="FFFFFF"/>
                </a:solidFill>
              </a:rPr>
              <a:t> des métiers techniques </a:t>
            </a:r>
            <a:br>
              <a:rPr lang="en-US" sz="3500" kern="12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smtClean="0">
                <a:solidFill>
                  <a:srgbClr val="FFFFFF"/>
                </a:solidFill>
              </a:rPr>
              <a:t>(Raymond Stauffer)</a:t>
            </a:r>
            <a:endParaRPr lang="en-US" sz="3500" kern="1200" cap="small" dirty="0">
              <a:solidFill>
                <a:srgbClr val="FFFFFF"/>
              </a:solidFill>
            </a:endParaRPr>
          </a:p>
        </p:txBody>
      </p:sp>
      <p:sp>
        <p:nvSpPr>
          <p:cNvPr id="6" name="Espace réservé du contenu 2"/>
          <p:cNvSpPr>
            <a:spLocks noGrp="1"/>
          </p:cNvSpPr>
          <p:nvPr>
            <p:ph idx="1"/>
          </p:nvPr>
        </p:nvSpPr>
        <p:spPr>
          <a:xfrm>
            <a:off x="3087947" y="1268760"/>
            <a:ext cx="5841449" cy="5206685"/>
          </a:xfrm>
        </p:spPr>
        <p:txBody>
          <a:bodyPr>
            <a:normAutofit/>
          </a:bodyPr>
          <a:lstStyle/>
          <a:p>
            <a:pPr marL="0" indent="0" algn="just">
              <a:buNone/>
            </a:pPr>
            <a:endParaRPr lang="fr-CH" sz="2000" dirty="0" smtClean="0"/>
          </a:p>
          <a:p>
            <a:pPr marL="0" indent="0" algn="just">
              <a:buNone/>
            </a:pPr>
            <a:endParaRPr lang="fr-CH" sz="2000" dirty="0" smtClean="0"/>
          </a:p>
          <a:p>
            <a:pPr algn="just">
              <a:buFont typeface="Wingdings" panose="05000000000000000000" pitchFamily="2" charset="2"/>
              <a:buChar char="Ø"/>
            </a:pPr>
            <a:r>
              <a:rPr lang="fr-CH" sz="1800" dirty="0" smtClean="0"/>
              <a:t>10</a:t>
            </a:r>
            <a:r>
              <a:rPr lang="fr-CH" sz="1800" baseline="30000" dirty="0" smtClean="0"/>
              <a:t>ème</a:t>
            </a:r>
            <a:r>
              <a:rPr lang="fr-CH" sz="1800" dirty="0" smtClean="0"/>
              <a:t> anniversaire du CAAJ fêté en août 2018, à La Chaux-de-Fonds, qui accueille plus de 70 apprentis et qui vise entre 80 à 90 apprentis.</a:t>
            </a:r>
          </a:p>
          <a:p>
            <a:pPr algn="just">
              <a:buFont typeface="Wingdings" panose="05000000000000000000" pitchFamily="2" charset="2"/>
              <a:buChar char="Ø"/>
            </a:pPr>
            <a:endParaRPr lang="fr-CH" sz="1800" dirty="0"/>
          </a:p>
          <a:p>
            <a:pPr algn="just">
              <a:buFont typeface="Wingdings" panose="05000000000000000000" pitchFamily="2" charset="2"/>
              <a:buChar char="Ø"/>
            </a:pPr>
            <a:r>
              <a:rPr lang="fr-CH" sz="1800" dirty="0" smtClean="0">
                <a:solidFill>
                  <a:schemeClr val="tx1">
                    <a:lumMod val="65000"/>
                    <a:lumOff val="35000"/>
                  </a:schemeClr>
                </a:solidFill>
              </a:rPr>
              <a:t>Participation dans #</a:t>
            </a:r>
            <a:r>
              <a:rPr lang="fr-CH" sz="1800" dirty="0" err="1" smtClean="0">
                <a:solidFill>
                  <a:schemeClr val="tx1">
                    <a:lumMod val="65000"/>
                    <a:lumOff val="35000"/>
                  </a:schemeClr>
                </a:solidFill>
              </a:rPr>
              <a:t>bepog</a:t>
            </a:r>
            <a:r>
              <a:rPr lang="fr-CH" sz="1800" dirty="0" smtClean="0">
                <a:solidFill>
                  <a:schemeClr val="tx1">
                    <a:lumMod val="65000"/>
                    <a:lumOff val="35000"/>
                  </a:schemeClr>
                </a:solidFill>
              </a:rPr>
              <a:t>. </a:t>
            </a:r>
          </a:p>
          <a:p>
            <a:pPr marL="0" indent="0" algn="just">
              <a:buNone/>
            </a:pPr>
            <a:endParaRPr lang="fr-CH" sz="1800" dirty="0" smtClean="0">
              <a:solidFill>
                <a:schemeClr val="tx1">
                  <a:lumMod val="65000"/>
                  <a:lumOff val="35000"/>
                </a:schemeClr>
              </a:solidFill>
            </a:endParaRPr>
          </a:p>
          <a:p>
            <a:pPr algn="just">
              <a:buFont typeface="Wingdings" panose="05000000000000000000" pitchFamily="2" charset="2"/>
              <a:buChar char="Ø"/>
            </a:pPr>
            <a:r>
              <a:rPr lang="fr-CH" sz="1800" dirty="0" smtClean="0">
                <a:solidFill>
                  <a:schemeClr val="tx1">
                    <a:lumMod val="65000"/>
                    <a:lumOff val="35000"/>
                  </a:schemeClr>
                </a:solidFill>
              </a:rPr>
              <a:t>Soutien stage professionnel en Chine.</a:t>
            </a:r>
          </a:p>
          <a:p>
            <a:pPr algn="just">
              <a:buFont typeface="Wingdings" panose="05000000000000000000" pitchFamily="2" charset="2"/>
              <a:buChar char="Ø"/>
            </a:pPr>
            <a:endParaRPr lang="fr-CH" sz="1800" dirty="0">
              <a:solidFill>
                <a:schemeClr val="tx1">
                  <a:lumMod val="65000"/>
                  <a:lumOff val="35000"/>
                </a:schemeClr>
              </a:solidFill>
            </a:endParaRPr>
          </a:p>
          <a:p>
            <a:pPr algn="just">
              <a:buFont typeface="Wingdings" panose="05000000000000000000" pitchFamily="2" charset="2"/>
              <a:buChar char="Ø"/>
            </a:pPr>
            <a:r>
              <a:rPr lang="fr-CH" sz="1800" dirty="0" smtClean="0">
                <a:solidFill>
                  <a:schemeClr val="tx1">
                    <a:lumMod val="65000"/>
                    <a:lumOff val="35000"/>
                  </a:schemeClr>
                </a:solidFill>
              </a:rPr>
              <a:t>Financement clips de présentation des métiers techniques.</a:t>
            </a:r>
            <a:endParaRPr lang="fr-CH" sz="1800" dirty="0">
              <a:solidFill>
                <a:schemeClr val="tx1">
                  <a:lumMod val="65000"/>
                  <a:lumOff val="35000"/>
                </a:schemeClr>
              </a:solidFill>
            </a:endParaRPr>
          </a:p>
          <a:p>
            <a:pPr algn="just">
              <a:buFont typeface="Wingdings" panose="05000000000000000000" pitchFamily="2" charset="2"/>
              <a:buChar char="Ø"/>
            </a:pPr>
            <a:endParaRPr lang="fr-CH" sz="2000" dirty="0" smtClean="0"/>
          </a:p>
        </p:txBody>
      </p:sp>
    </p:spTree>
    <p:extLst>
      <p:ext uri="{BB962C8B-B14F-4D97-AF65-F5344CB8AC3E}">
        <p14:creationId xmlns:p14="http://schemas.microsoft.com/office/powerpoint/2010/main" val="1436759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Echanges</a:t>
            </a:r>
            <a:r>
              <a:rPr lang="en-US" sz="3500" kern="1200" cap="small" dirty="0" smtClean="0">
                <a:solidFill>
                  <a:srgbClr val="FFFFFF"/>
                </a:solidFill>
              </a:rPr>
              <a:t> </a:t>
            </a:r>
            <a:r>
              <a:rPr lang="en-US" sz="3500" kern="1200" cap="small" dirty="0" err="1" smtClean="0">
                <a:solidFill>
                  <a:srgbClr val="FFFFFF"/>
                </a:solidFill>
              </a:rPr>
              <a:t>d’experiences</a:t>
            </a:r>
            <a:r>
              <a:rPr lang="en-US" sz="3500" kern="1200" cap="small" dirty="0" smtClean="0">
                <a:solidFill>
                  <a:srgbClr val="FFFFFF"/>
                </a:solidFill>
              </a:rPr>
              <a:t> entre </a:t>
            </a:r>
            <a:r>
              <a:rPr lang="en-US" sz="3500" kern="1200" cap="small" dirty="0" err="1" smtClean="0">
                <a:solidFill>
                  <a:srgbClr val="FFFFFF"/>
                </a:solidFill>
              </a:rPr>
              <a:t>entreprises</a:t>
            </a:r>
            <a:endParaRPr lang="en-US" sz="3500" kern="1200" cap="small" dirty="0">
              <a:solidFill>
                <a:srgbClr val="FFFFFF"/>
              </a:solidFill>
            </a:endParaRPr>
          </a:p>
        </p:txBody>
      </p:sp>
      <p:sp>
        <p:nvSpPr>
          <p:cNvPr id="7" name="Espace réservé du contenu 2"/>
          <p:cNvSpPr>
            <a:spLocks noGrp="1"/>
          </p:cNvSpPr>
          <p:nvPr>
            <p:ph idx="1"/>
          </p:nvPr>
        </p:nvSpPr>
        <p:spPr>
          <a:xfrm>
            <a:off x="3030820" y="1162080"/>
            <a:ext cx="5829918" cy="5315528"/>
          </a:xfrm>
        </p:spPr>
        <p:txBody>
          <a:bodyPr>
            <a:normAutofit/>
          </a:bodyPr>
          <a:lstStyle/>
          <a:p>
            <a:pPr marL="0" indent="0">
              <a:buNone/>
            </a:pPr>
            <a:endParaRPr lang="fr-CH" sz="1800" dirty="0"/>
          </a:p>
          <a:p>
            <a:pPr algn="just"/>
            <a:r>
              <a:rPr lang="fr-CH" sz="1800" dirty="0" smtClean="0"/>
              <a:t>8 mars 2018 auprès de </a:t>
            </a:r>
            <a:r>
              <a:rPr lang="fr-CH" sz="1800" dirty="0" err="1" smtClean="0"/>
              <a:t>Cloos</a:t>
            </a:r>
            <a:r>
              <a:rPr lang="fr-CH" sz="1800" dirty="0" smtClean="0"/>
              <a:t> </a:t>
            </a:r>
            <a:r>
              <a:rPr lang="fr-CH" sz="1800" dirty="0" err="1" smtClean="0"/>
              <a:t>electronic</a:t>
            </a:r>
            <a:r>
              <a:rPr lang="fr-CH" sz="1800" dirty="0" smtClean="0"/>
              <a:t> SA avec comme thème « </a:t>
            </a:r>
            <a:r>
              <a:rPr lang="fr-CH" sz="1800" i="1" dirty="0" smtClean="0"/>
              <a:t>Diversification des activités et nouveaux produits </a:t>
            </a:r>
            <a:r>
              <a:rPr lang="fr-CH" sz="1800" dirty="0" smtClean="0"/>
              <a:t>»</a:t>
            </a:r>
          </a:p>
          <a:p>
            <a:pPr algn="just"/>
            <a:endParaRPr lang="fr-CH" sz="1800" dirty="0"/>
          </a:p>
          <a:p>
            <a:pPr algn="just"/>
            <a:endParaRPr lang="fr-CH" sz="1800" dirty="0" smtClean="0"/>
          </a:p>
          <a:p>
            <a:pPr marL="0" indent="0" algn="just">
              <a:buNone/>
            </a:pPr>
            <a:endParaRPr lang="fr-CH" sz="1800" dirty="0" smtClean="0"/>
          </a:p>
          <a:p>
            <a:pPr algn="just"/>
            <a:endParaRPr lang="fr-CH" sz="1800" dirty="0"/>
          </a:p>
          <a:p>
            <a:pPr algn="just"/>
            <a:r>
              <a:rPr lang="fr-CH" sz="1800" dirty="0" smtClean="0"/>
              <a:t>4 octobre 2018 auprès de </a:t>
            </a:r>
            <a:r>
              <a:rPr lang="fr-CH" sz="1800" dirty="0" err="1" smtClean="0"/>
              <a:t>Sonceboz</a:t>
            </a:r>
            <a:r>
              <a:rPr lang="fr-CH" sz="1800" dirty="0" smtClean="0"/>
              <a:t> SA avec comme thème « </a:t>
            </a:r>
            <a:r>
              <a:rPr lang="fr-CH" sz="1800" i="1" dirty="0" smtClean="0"/>
              <a:t>Défis majeurs d’une société familiale internationale basée en Suisse et servant de nombreux secteurs dans l’automobile et le médical</a:t>
            </a:r>
            <a:r>
              <a:rPr lang="fr-CH" sz="1800" dirty="0" smtClean="0"/>
              <a:t> ».</a:t>
            </a:r>
          </a:p>
          <a:p>
            <a:pPr marL="0" indent="0">
              <a:buNone/>
            </a:pPr>
            <a:endParaRPr lang="fr-CH" sz="1800" dirty="0"/>
          </a:p>
          <a:p>
            <a:pPr marL="0" indent="0">
              <a:buNone/>
            </a:pPr>
            <a:endParaRPr lang="fr-CH" sz="1800" dirty="0" smtClean="0"/>
          </a:p>
          <a:p>
            <a:pPr marL="0" indent="0">
              <a:buNone/>
            </a:pPr>
            <a:endParaRPr lang="fr-CH" sz="1800" dirty="0" smtClean="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493" y="2424843"/>
            <a:ext cx="2616702" cy="1144115"/>
          </a:xfrm>
          <a:prstGeom prst="rect">
            <a:avLst/>
          </a:prstGeom>
        </p:spPr>
      </p:pic>
      <p:pic>
        <p:nvPicPr>
          <p:cNvPr id="11" name="Image 10"/>
          <p:cNvPicPr/>
          <p:nvPr/>
        </p:nvPicPr>
        <p:blipFill>
          <a:blip r:embed="rId3" cstate="print">
            <a:extLst>
              <a:ext uri="{28A0092B-C50C-407E-A947-70E740481C1C}">
                <a14:useLocalDpi xmlns:a14="http://schemas.microsoft.com/office/drawing/2010/main" val="0"/>
              </a:ext>
            </a:extLst>
          </a:blip>
          <a:stretch>
            <a:fillRect/>
          </a:stretch>
        </p:blipFill>
        <p:spPr>
          <a:xfrm>
            <a:off x="4299752" y="5131332"/>
            <a:ext cx="3292053" cy="1024315"/>
          </a:xfrm>
          <a:prstGeom prst="rect">
            <a:avLst/>
          </a:prstGeom>
        </p:spPr>
      </p:pic>
    </p:spTree>
    <p:extLst>
      <p:ext uri="{BB962C8B-B14F-4D97-AF65-F5344CB8AC3E}">
        <p14:creationId xmlns:p14="http://schemas.microsoft.com/office/powerpoint/2010/main" val="92112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Echanges</a:t>
            </a:r>
            <a:r>
              <a:rPr lang="en-US" sz="3500" kern="1200" cap="small" dirty="0" smtClean="0">
                <a:solidFill>
                  <a:srgbClr val="FFFFFF"/>
                </a:solidFill>
              </a:rPr>
              <a:t> </a:t>
            </a:r>
            <a:r>
              <a:rPr lang="en-US" sz="3500" kern="1200" cap="small" dirty="0" err="1" smtClean="0">
                <a:solidFill>
                  <a:srgbClr val="FFFFFF"/>
                </a:solidFill>
              </a:rPr>
              <a:t>d’experiences</a:t>
            </a:r>
            <a:r>
              <a:rPr lang="en-US" sz="3500" kern="1200" cap="small" dirty="0" smtClean="0">
                <a:solidFill>
                  <a:srgbClr val="FFFFFF"/>
                </a:solidFill>
              </a:rPr>
              <a:t> entre </a:t>
            </a:r>
            <a:r>
              <a:rPr lang="en-US" sz="3500" kern="1200" cap="small" dirty="0" err="1" smtClean="0">
                <a:solidFill>
                  <a:srgbClr val="FFFFFF"/>
                </a:solidFill>
              </a:rPr>
              <a:t>entreprises</a:t>
            </a:r>
            <a:endParaRPr lang="en-US" sz="3500" kern="1200" cap="small" dirty="0">
              <a:solidFill>
                <a:srgbClr val="FFFFFF"/>
              </a:solidFill>
            </a:endParaRPr>
          </a:p>
        </p:txBody>
      </p:sp>
      <p:sp>
        <p:nvSpPr>
          <p:cNvPr id="12" name="Espace réservé du contenu 2"/>
          <p:cNvSpPr>
            <a:spLocks noGrp="1"/>
          </p:cNvSpPr>
          <p:nvPr>
            <p:ph idx="1"/>
          </p:nvPr>
        </p:nvSpPr>
        <p:spPr>
          <a:xfrm>
            <a:off x="3044951" y="1162080"/>
            <a:ext cx="5587050" cy="5315528"/>
          </a:xfrm>
        </p:spPr>
        <p:txBody>
          <a:bodyPr>
            <a:normAutofit/>
          </a:bodyPr>
          <a:lstStyle/>
          <a:p>
            <a:pPr marL="0" indent="0" algn="ctr">
              <a:buNone/>
            </a:pPr>
            <a:endParaRPr lang="fr-CH" sz="3000" b="1" cap="small" dirty="0" smtClean="0">
              <a:latin typeface="Calibri" pitchFamily="34" charset="0"/>
              <a:cs typeface="Calibri" pitchFamily="34" charset="0"/>
            </a:endParaRPr>
          </a:p>
          <a:p>
            <a:pPr marL="0" indent="0" algn="ctr">
              <a:buNone/>
            </a:pPr>
            <a:endParaRPr lang="fr-CH" sz="3000" b="1" cap="small" dirty="0">
              <a:latin typeface="Calibri" pitchFamily="34" charset="0"/>
              <a:cs typeface="Calibri" pitchFamily="34" charset="0"/>
            </a:endParaRPr>
          </a:p>
          <a:p>
            <a:pPr marL="0" indent="0" algn="just">
              <a:buNone/>
            </a:pPr>
            <a:endParaRPr lang="fr-CH" sz="2000" dirty="0" smtClean="0"/>
          </a:p>
          <a:p>
            <a:pPr marL="0" indent="0" algn="just">
              <a:buNone/>
            </a:pPr>
            <a:endParaRPr lang="fr-CH" sz="2000" dirty="0"/>
          </a:p>
          <a:p>
            <a:pPr algn="just">
              <a:lnSpc>
                <a:spcPct val="150000"/>
              </a:lnSpc>
            </a:pPr>
            <a:r>
              <a:rPr lang="fr-CH" sz="1800" dirty="0" smtClean="0"/>
              <a:t>Organisation du voyage économique en Chine qui a eu lieu du 4 au 10 mai 2019 en Chine, </a:t>
            </a:r>
            <a:r>
              <a:rPr lang="fr-CH" sz="1800" dirty="0" err="1" smtClean="0"/>
              <a:t>Shanghaï</a:t>
            </a:r>
            <a:r>
              <a:rPr lang="fr-CH" sz="1800" dirty="0" smtClean="0"/>
              <a:t>, Tianjin et Beijing.</a:t>
            </a:r>
          </a:p>
          <a:p>
            <a:pPr marL="0" indent="0">
              <a:buNone/>
            </a:pPr>
            <a:endParaRPr lang="fr-CH" sz="2400" dirty="0"/>
          </a:p>
          <a:p>
            <a:pPr marL="0" indent="0">
              <a:buNone/>
            </a:pPr>
            <a:endParaRPr lang="fr-CH" sz="2400" dirty="0"/>
          </a:p>
          <a:p>
            <a:pPr marL="0" indent="0">
              <a:buNone/>
            </a:pPr>
            <a:endParaRPr lang="fr-CH" sz="2400" dirty="0" smtClean="0"/>
          </a:p>
          <a:p>
            <a:endParaRPr lang="fr-CH" sz="2400" dirty="0" smtClean="0"/>
          </a:p>
        </p:txBody>
      </p:sp>
    </p:spTree>
    <p:extLst>
      <p:ext uri="{BB962C8B-B14F-4D97-AF65-F5344CB8AC3E}">
        <p14:creationId xmlns:p14="http://schemas.microsoft.com/office/powerpoint/2010/main" val="3008508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756" t="7824" r="22245" b="4377"/>
          <a:stretch/>
        </p:blipFill>
        <p:spPr>
          <a:xfrm>
            <a:off x="858416" y="1259632"/>
            <a:ext cx="7361853" cy="51940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78273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Echanges</a:t>
            </a:r>
            <a:r>
              <a:rPr lang="en-US" sz="3500" kern="1200" cap="small" dirty="0" smtClean="0">
                <a:solidFill>
                  <a:srgbClr val="FFFFFF"/>
                </a:solidFill>
              </a:rPr>
              <a:t> </a:t>
            </a:r>
            <a:r>
              <a:rPr lang="en-US" sz="3500" kern="1200" cap="small" dirty="0" err="1" smtClean="0">
                <a:solidFill>
                  <a:srgbClr val="FFFFFF"/>
                </a:solidFill>
              </a:rPr>
              <a:t>d’experiences</a:t>
            </a:r>
            <a:r>
              <a:rPr lang="en-US" sz="3500" kern="1200" cap="small" dirty="0" smtClean="0">
                <a:solidFill>
                  <a:srgbClr val="FFFFFF"/>
                </a:solidFill>
              </a:rPr>
              <a:t> entre </a:t>
            </a:r>
            <a:r>
              <a:rPr lang="en-US" sz="3500" kern="1200" cap="small" dirty="0" err="1" smtClean="0">
                <a:solidFill>
                  <a:srgbClr val="FFFFFF"/>
                </a:solidFill>
              </a:rPr>
              <a:t>entreprises</a:t>
            </a:r>
            <a:endParaRPr lang="en-US" sz="3500" kern="1200" cap="small" dirty="0">
              <a:solidFill>
                <a:srgbClr val="FFFFFF"/>
              </a:solidFill>
            </a:endParaRPr>
          </a:p>
        </p:txBody>
      </p:sp>
      <p:sp>
        <p:nvSpPr>
          <p:cNvPr id="7" name="Espace réservé du contenu 2"/>
          <p:cNvSpPr>
            <a:spLocks noGrp="1"/>
          </p:cNvSpPr>
          <p:nvPr>
            <p:ph idx="1"/>
          </p:nvPr>
        </p:nvSpPr>
        <p:spPr>
          <a:xfrm>
            <a:off x="3044951" y="1162080"/>
            <a:ext cx="5587050" cy="5315528"/>
          </a:xfrm>
        </p:spPr>
        <p:txBody>
          <a:bodyPr>
            <a:normAutofit/>
          </a:bodyPr>
          <a:lstStyle/>
          <a:p>
            <a:pPr marL="0" indent="0" algn="ctr">
              <a:buNone/>
            </a:pPr>
            <a:endParaRPr lang="fr-CH" sz="3000" b="1" cap="small" dirty="0" smtClean="0">
              <a:cs typeface="Calibri" pitchFamily="34" charset="0"/>
            </a:endParaRPr>
          </a:p>
          <a:p>
            <a:pPr marL="0" indent="0" algn="just">
              <a:buNone/>
            </a:pPr>
            <a:endParaRPr lang="fr-CH" sz="2400" dirty="0" smtClean="0"/>
          </a:p>
          <a:p>
            <a:pPr marL="0" indent="0" algn="just">
              <a:buNone/>
            </a:pPr>
            <a:endParaRPr lang="fr-CH" sz="2400" dirty="0"/>
          </a:p>
          <a:p>
            <a:pPr algn="just"/>
            <a:r>
              <a:rPr lang="fr-CH" sz="1800" dirty="0" smtClean="0"/>
              <a:t>Soutien financier au projet </a:t>
            </a:r>
            <a:r>
              <a:rPr lang="fr-CH" sz="1800" dirty="0" err="1" smtClean="0"/>
              <a:t>Human</a:t>
            </a:r>
            <a:r>
              <a:rPr lang="fr-CH" sz="1800" dirty="0" smtClean="0"/>
              <a:t> Hub, plateforme de services permettant aux entreprises de se prêter de la main d’œuvre en cas de besoin (bourse aux emplois).</a:t>
            </a:r>
          </a:p>
          <a:p>
            <a:pPr algn="just"/>
            <a:endParaRPr lang="fr-CH" sz="1800" dirty="0" smtClean="0"/>
          </a:p>
          <a:p>
            <a:pPr algn="just"/>
            <a:r>
              <a:rPr lang="fr-CH" sz="1800" dirty="0" smtClean="0"/>
              <a:t>Poursuite des réflexions de mutualisation de services (conseil et courtage en matière informatique).</a:t>
            </a:r>
            <a:endParaRPr lang="fr-CH" sz="1800" dirty="0"/>
          </a:p>
          <a:p>
            <a:pPr marL="0" indent="0">
              <a:buNone/>
            </a:pPr>
            <a:endParaRPr lang="fr-CH" sz="2400" dirty="0"/>
          </a:p>
          <a:p>
            <a:pPr marL="0" indent="0">
              <a:buNone/>
            </a:pPr>
            <a:endParaRPr lang="fr-CH" sz="2400" dirty="0" smtClean="0"/>
          </a:p>
          <a:p>
            <a:endParaRPr lang="fr-CH" sz="2400" dirty="0" smtClean="0"/>
          </a:p>
        </p:txBody>
      </p:sp>
    </p:spTree>
    <p:extLst>
      <p:ext uri="{BB962C8B-B14F-4D97-AF65-F5344CB8AC3E}">
        <p14:creationId xmlns:p14="http://schemas.microsoft.com/office/powerpoint/2010/main" val="383219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Echanges</a:t>
            </a:r>
            <a:r>
              <a:rPr lang="en-US" sz="3500" kern="1200" cap="small" dirty="0" smtClean="0">
                <a:solidFill>
                  <a:srgbClr val="FFFFFF"/>
                </a:solidFill>
              </a:rPr>
              <a:t> </a:t>
            </a:r>
            <a:r>
              <a:rPr lang="en-US" sz="3500" kern="1200" cap="small" dirty="0" err="1" smtClean="0">
                <a:solidFill>
                  <a:srgbClr val="FFFFFF"/>
                </a:solidFill>
              </a:rPr>
              <a:t>d’experiences</a:t>
            </a:r>
            <a:r>
              <a:rPr lang="en-US" sz="3500" kern="1200" cap="small" dirty="0" smtClean="0">
                <a:solidFill>
                  <a:srgbClr val="FFFFFF"/>
                </a:solidFill>
              </a:rPr>
              <a:t> entre </a:t>
            </a:r>
            <a:r>
              <a:rPr lang="en-US" sz="3500" kern="1200" cap="small" dirty="0" err="1" smtClean="0">
                <a:solidFill>
                  <a:srgbClr val="FFFFFF"/>
                </a:solidFill>
              </a:rPr>
              <a:t>entreprises</a:t>
            </a:r>
            <a:endParaRPr lang="en-US" sz="3500" kern="1200" cap="small" dirty="0">
              <a:solidFill>
                <a:srgbClr val="FFFFFF"/>
              </a:solidFill>
            </a:endParaRPr>
          </a:p>
        </p:txBody>
      </p:sp>
      <p:sp>
        <p:nvSpPr>
          <p:cNvPr id="6" name="Espace réservé du contenu 2"/>
          <p:cNvSpPr>
            <a:spLocks noGrp="1"/>
          </p:cNvSpPr>
          <p:nvPr>
            <p:ph idx="1"/>
          </p:nvPr>
        </p:nvSpPr>
        <p:spPr>
          <a:xfrm>
            <a:off x="3030821" y="1134088"/>
            <a:ext cx="5540280" cy="5315528"/>
          </a:xfrm>
        </p:spPr>
        <p:txBody>
          <a:bodyPr>
            <a:normAutofit/>
          </a:bodyPr>
          <a:lstStyle/>
          <a:p>
            <a:pPr marL="0" indent="0">
              <a:buNone/>
            </a:pPr>
            <a:endParaRPr lang="fr-CH" sz="2000" dirty="0" smtClean="0"/>
          </a:p>
          <a:p>
            <a:pPr marL="0" indent="0">
              <a:buNone/>
            </a:pPr>
            <a:endParaRPr lang="fr-CH" sz="2000" dirty="0"/>
          </a:p>
          <a:p>
            <a:pPr marL="0" indent="0">
              <a:buNone/>
            </a:pPr>
            <a:endParaRPr lang="fr-CH" sz="2000" dirty="0"/>
          </a:p>
          <a:p>
            <a:pPr algn="just"/>
            <a:r>
              <a:rPr lang="fr-CH" sz="1800" dirty="0" smtClean="0"/>
              <a:t>Séminaire de formation du 7 mai 2018, Club 44, à La Chaux-de-Fonds</a:t>
            </a:r>
          </a:p>
          <a:p>
            <a:pPr marL="0" indent="0" algn="just">
              <a:buNone/>
            </a:pPr>
            <a:endParaRPr lang="fr-CH" sz="1800" dirty="0" smtClean="0"/>
          </a:p>
          <a:p>
            <a:pPr marL="719138" lvl="1" indent="-365125" algn="just">
              <a:lnSpc>
                <a:spcPct val="150000"/>
              </a:lnSpc>
              <a:buFont typeface="Courier New" panose="02070309020205020404" pitchFamily="49" charset="0"/>
              <a:buChar char="o"/>
              <a:tabLst>
                <a:tab pos="1790700" algn="l"/>
              </a:tabLst>
            </a:pPr>
            <a:r>
              <a:rPr lang="fr-CH" sz="1800" dirty="0" smtClean="0"/>
              <a:t>IBC SA	</a:t>
            </a:r>
            <a:r>
              <a:rPr lang="fr-CH" sz="1800" dirty="0" err="1" smtClean="0"/>
              <a:t>Cybersécurité</a:t>
            </a:r>
            <a:endParaRPr lang="fr-CH" sz="1800" dirty="0"/>
          </a:p>
          <a:p>
            <a:pPr marL="719138" lvl="1" indent="-365125" algn="just">
              <a:lnSpc>
                <a:spcPct val="150000"/>
              </a:lnSpc>
              <a:buFont typeface="Courier New" panose="02070309020205020404" pitchFamily="49" charset="0"/>
              <a:buChar char="o"/>
              <a:tabLst>
                <a:tab pos="1790700" algn="l"/>
              </a:tabLst>
            </a:pPr>
            <a:r>
              <a:rPr lang="fr-CH" sz="1800" dirty="0" smtClean="0"/>
              <a:t>P&amp;TS SA	Propriété intellectuelle : une roadmap 		afin de planifier votre stratégie</a:t>
            </a:r>
          </a:p>
          <a:p>
            <a:pPr marL="719138" lvl="1" indent="-365125" algn="just">
              <a:lnSpc>
                <a:spcPct val="150000"/>
              </a:lnSpc>
              <a:buFont typeface="Courier New" panose="02070309020205020404" pitchFamily="49" charset="0"/>
              <a:buChar char="o"/>
              <a:tabLst>
                <a:tab pos="1790700" algn="l"/>
              </a:tabLst>
            </a:pPr>
            <a:r>
              <a:rPr lang="fr-CH" sz="1800" dirty="0" smtClean="0"/>
              <a:t>VNV SA	Plateforme de communication AIP</a:t>
            </a:r>
          </a:p>
          <a:p>
            <a:pPr marL="719138" lvl="1" indent="-365125" algn="just">
              <a:buFont typeface="Courier New" panose="02070309020205020404" pitchFamily="49" charset="0"/>
              <a:buChar char="o"/>
              <a:tabLst>
                <a:tab pos="1790700" algn="l"/>
              </a:tabLst>
            </a:pPr>
            <a:r>
              <a:rPr lang="fr-CH" sz="1800" dirty="0" err="1" smtClean="0"/>
              <a:t>Athemis</a:t>
            </a:r>
            <a:r>
              <a:rPr lang="fr-CH" sz="1800" dirty="0" smtClean="0"/>
              <a:t>	Responsabilité du fait des produits</a:t>
            </a:r>
          </a:p>
          <a:p>
            <a:pPr marL="354013" lvl="1" indent="0" algn="just">
              <a:buNone/>
            </a:pPr>
            <a:endParaRPr lang="fr-CH" sz="2000" dirty="0" smtClean="0"/>
          </a:p>
          <a:p>
            <a:pPr marL="0" indent="0">
              <a:buNone/>
            </a:pPr>
            <a:endParaRPr lang="fr-CH" sz="2400" dirty="0"/>
          </a:p>
          <a:p>
            <a:pPr marL="0" indent="0">
              <a:buNone/>
            </a:pPr>
            <a:endParaRPr lang="fr-CH" sz="2400" dirty="0" smtClean="0"/>
          </a:p>
          <a:p>
            <a:endParaRPr lang="fr-CH" sz="2400" dirty="0" smtClean="0"/>
          </a:p>
        </p:txBody>
      </p:sp>
    </p:spTree>
    <p:extLst>
      <p:ext uri="{BB962C8B-B14F-4D97-AF65-F5344CB8AC3E}">
        <p14:creationId xmlns:p14="http://schemas.microsoft.com/office/powerpoint/2010/main" val="2571447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0"/>
            <a:ext cx="2952328" cy="6858000"/>
          </a:xfrm>
        </p:spPr>
        <p:txBody>
          <a:bodyPr vert="horz" lIns="91440" tIns="45720" rIns="91440" bIns="45720" rtlCol="0" anchor="ctr">
            <a:normAutofit/>
          </a:bodyPr>
          <a:lstStyle/>
          <a:p>
            <a:pPr>
              <a:lnSpc>
                <a:spcPct val="90000"/>
              </a:lnSpc>
            </a:pPr>
            <a:r>
              <a:rPr lang="en-US" sz="3500" kern="1200" cap="small" dirty="0">
                <a:solidFill>
                  <a:srgbClr val="FFFFFF"/>
                </a:solidFill>
              </a:rPr>
              <a:t>Promotion de </a:t>
            </a:r>
            <a:r>
              <a:rPr lang="en-US" sz="3500" cap="small" dirty="0" err="1" smtClean="0">
                <a:solidFill>
                  <a:srgbClr val="FFFFFF"/>
                </a:solidFill>
              </a:rPr>
              <a:t>l’</a:t>
            </a:r>
            <a:r>
              <a:rPr lang="en-US" sz="3500" kern="1200" cap="small" dirty="0" err="1" smtClean="0">
                <a:solidFill>
                  <a:srgbClr val="FFFFFF"/>
                </a:solidFill>
              </a:rPr>
              <a:t>innovation</a:t>
            </a:r>
            <a:r>
              <a:rPr lang="en-US" sz="3500" kern="1200" cap="small" dirty="0" smtClean="0">
                <a:solidFill>
                  <a:srgbClr val="FFFFFF"/>
                </a:solidFill>
              </a:rPr>
              <a:t> </a:t>
            </a:r>
            <a:r>
              <a:rPr lang="en-US" sz="3500" kern="1200" cap="small" dirty="0">
                <a:solidFill>
                  <a:srgbClr val="FFFFFF"/>
                </a:solidFill>
              </a:rPr>
              <a:t>et du </a:t>
            </a:r>
            <a:r>
              <a:rPr lang="en-US" sz="3500" kern="1200" cap="small" dirty="0" smtClean="0">
                <a:solidFill>
                  <a:srgbClr val="FFFFFF"/>
                </a:solidFill>
              </a:rPr>
              <a:t>savoir-faire</a:t>
            </a:r>
            <a:br>
              <a:rPr lang="en-US" sz="3500" kern="1200" cap="small" dirty="0" smtClean="0">
                <a:solidFill>
                  <a:srgbClr val="FFFFFF"/>
                </a:solidFill>
              </a:rPr>
            </a:br>
            <a:r>
              <a:rPr lang="en-US" sz="3500" kern="1200" cap="small" dirty="0" smtClean="0">
                <a:solidFill>
                  <a:srgbClr val="FFFFFF"/>
                </a:solidFill>
              </a:rPr>
              <a:t/>
            </a:r>
            <a:br>
              <a:rPr lang="en-US" sz="3500" kern="1200" cap="small" dirty="0" smtClean="0">
                <a:solidFill>
                  <a:srgbClr val="FFFFFF"/>
                </a:solidFill>
              </a:rPr>
            </a:br>
            <a:r>
              <a:rPr lang="en-US" sz="3500" kern="1200" cap="small" dirty="0" smtClean="0">
                <a:solidFill>
                  <a:srgbClr val="FFFFFF"/>
                </a:solidFill>
              </a:rPr>
              <a:t>(Fabio Ventura)</a:t>
            </a:r>
            <a:endParaRPr lang="en-US" sz="3500" kern="1200" cap="small" dirty="0">
              <a:solidFill>
                <a:srgbClr val="FFFFFF"/>
              </a:solidFill>
            </a:endParaRPr>
          </a:p>
        </p:txBody>
      </p:sp>
      <p:sp>
        <p:nvSpPr>
          <p:cNvPr id="2" name="ZoneTexte 1">
            <a:extLst>
              <a:ext uri="{FF2B5EF4-FFF2-40B4-BE49-F238E27FC236}">
                <a16:creationId xmlns="" xmlns:a16="http://schemas.microsoft.com/office/drawing/2014/main" id="{BD6F4ED3-7AA3-46A8-BD94-564C48A1A9EE}"/>
              </a:ext>
            </a:extLst>
          </p:cNvPr>
          <p:cNvSpPr txBox="1"/>
          <p:nvPr/>
        </p:nvSpPr>
        <p:spPr>
          <a:xfrm>
            <a:off x="3044951" y="1854519"/>
            <a:ext cx="5532472" cy="3613219"/>
          </a:xfrm>
          <a:prstGeom prst="rect">
            <a:avLst/>
          </a:prstGeom>
        </p:spPr>
        <p:txBody>
          <a:bodyPr vert="horz" lIns="91440" tIns="45720" rIns="91440" bIns="45720" rtlCol="0" anchor="ctr">
            <a:normAutofit/>
          </a:bodyPr>
          <a:lstStyle/>
          <a:p>
            <a:pPr marL="342900" indent="-342900">
              <a:buFont typeface="Arial" panose="020B0604020202020204" pitchFamily="34" charset="0"/>
              <a:buChar char="•"/>
            </a:pPr>
            <a:r>
              <a:rPr lang="fr-CH" dirty="0"/>
              <a:t>Création de </a:t>
            </a:r>
            <a:r>
              <a:rPr lang="fr-CH" dirty="0" err="1"/>
              <a:t>Microcity</a:t>
            </a:r>
            <a:r>
              <a:rPr lang="fr-CH" dirty="0"/>
              <a:t> S.A.</a:t>
            </a:r>
          </a:p>
          <a:p>
            <a:pPr marL="342900" indent="-342900">
              <a:buFont typeface="Arial" panose="020B0604020202020204" pitchFamily="34" charset="0"/>
              <a:buChar char="•"/>
            </a:pPr>
            <a:endParaRPr lang="fr-CH" dirty="0"/>
          </a:p>
          <a:p>
            <a:pPr marL="342900" indent="-342900">
              <a:buFont typeface="Arial" panose="020B0604020202020204" pitchFamily="34" charset="0"/>
              <a:buChar char="•"/>
            </a:pPr>
            <a:r>
              <a:rPr lang="fr-CH" dirty="0"/>
              <a:t>Lancement d’</a:t>
            </a:r>
            <a:r>
              <a:rPr lang="fr-CH" dirty="0" err="1"/>
              <a:t>Innosuisse</a:t>
            </a:r>
            <a:r>
              <a:rPr lang="fr-CH" dirty="0"/>
              <a:t> (anciennement CTI)</a:t>
            </a:r>
          </a:p>
          <a:p>
            <a:pPr marL="342900" indent="-342900">
              <a:buFont typeface="Arial" panose="020B0604020202020204" pitchFamily="34" charset="0"/>
              <a:buChar char="•"/>
            </a:pPr>
            <a:endParaRPr lang="fr-CH" dirty="0"/>
          </a:p>
          <a:p>
            <a:pPr marL="342900" indent="-342900">
              <a:buFont typeface="Arial" panose="020B0604020202020204" pitchFamily="34" charset="0"/>
              <a:buChar char="•"/>
            </a:pPr>
            <a:r>
              <a:rPr lang="fr-CH" dirty="0"/>
              <a:t>Digitalisation des entreprises</a:t>
            </a:r>
          </a:p>
          <a:p>
            <a:endParaRPr lang="fr-CH" dirty="0"/>
          </a:p>
          <a:p>
            <a:pPr marL="342900" indent="-342900">
              <a:buFont typeface="Arial" panose="020B0604020202020204" pitchFamily="34" charset="0"/>
              <a:buChar char="•"/>
            </a:pPr>
            <a:r>
              <a:rPr lang="fr-FR" dirty="0"/>
              <a:t>CSEM Digital Journey </a:t>
            </a:r>
            <a:endParaRPr lang="fr-CH" dirty="0"/>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49111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0" y="-2"/>
            <a:ext cx="2987824" cy="6858002"/>
          </a:xfrm>
        </p:spPr>
        <p:txBody>
          <a:bodyPr vert="horz" lIns="91440" tIns="45720" rIns="91440" bIns="45720" rtlCol="0" anchor="ctr">
            <a:normAutofit/>
          </a:bodyPr>
          <a:lstStyle/>
          <a:p>
            <a:pPr>
              <a:lnSpc>
                <a:spcPct val="90000"/>
              </a:lnSpc>
            </a:pPr>
            <a:r>
              <a:rPr lang="en-US" sz="3500" kern="1200" cap="small" dirty="0" err="1">
                <a:solidFill>
                  <a:srgbClr val="FFFFFF"/>
                </a:solidFill>
                <a:latin typeface="+mj-lt"/>
                <a:ea typeface="+mj-ea"/>
                <a:cs typeface="+mj-cs"/>
              </a:rPr>
              <a:t>Création</a:t>
            </a:r>
            <a:r>
              <a:rPr lang="en-US" sz="3500" kern="1200" cap="small" dirty="0">
                <a:solidFill>
                  <a:srgbClr val="FFFFFF"/>
                </a:solidFill>
                <a:latin typeface="+mj-lt"/>
                <a:ea typeface="+mj-ea"/>
                <a:cs typeface="+mj-cs"/>
              </a:rPr>
              <a:t> de Microcity S.A.</a:t>
            </a:r>
          </a:p>
        </p:txBody>
      </p:sp>
      <p:sp>
        <p:nvSpPr>
          <p:cNvPr id="2" name="ZoneTexte 1">
            <a:extLst>
              <a:ext uri="{FF2B5EF4-FFF2-40B4-BE49-F238E27FC236}">
                <a16:creationId xmlns="" xmlns:a16="http://schemas.microsoft.com/office/drawing/2014/main" id="{BD6F4ED3-7AA3-46A8-BD94-564C48A1A9EE}"/>
              </a:ext>
            </a:extLst>
          </p:cNvPr>
          <p:cNvSpPr txBox="1"/>
          <p:nvPr/>
        </p:nvSpPr>
        <p:spPr>
          <a:xfrm>
            <a:off x="3052450" y="1240971"/>
            <a:ext cx="5755647" cy="3284376"/>
          </a:xfrm>
          <a:prstGeom prst="rect">
            <a:avLst/>
          </a:prstGeom>
        </p:spPr>
        <p:txBody>
          <a:bodyPr vert="horz" lIns="91440" tIns="45720" rIns="91440" bIns="45720" rtlCol="0" anchor="ctr">
            <a:normAutofit/>
          </a:bodyPr>
          <a:lstStyle/>
          <a:p>
            <a:pPr algn="just">
              <a:lnSpc>
                <a:spcPct val="110000"/>
              </a:lnSpc>
              <a:spcAft>
                <a:spcPts val="600"/>
              </a:spcAft>
            </a:pPr>
            <a:r>
              <a:rPr lang="en-US" dirty="0" err="1"/>
              <a:t>Néode</a:t>
            </a:r>
            <a:r>
              <a:rPr lang="en-US" dirty="0"/>
              <a:t> S.A. </a:t>
            </a:r>
            <a:r>
              <a:rPr lang="en-US" dirty="0" err="1"/>
              <a:t>devient</a:t>
            </a:r>
            <a:r>
              <a:rPr lang="en-US" dirty="0"/>
              <a:t> Microcity S.A. au 01.01.2019 et </a:t>
            </a:r>
            <a:r>
              <a:rPr lang="en-US" dirty="0" err="1"/>
              <a:t>proposera</a:t>
            </a:r>
            <a:r>
              <a:rPr lang="en-US" dirty="0"/>
              <a:t> 3 </a:t>
            </a:r>
            <a:r>
              <a:rPr lang="en-US" dirty="0" err="1"/>
              <a:t>programmes</a:t>
            </a:r>
            <a:r>
              <a:rPr lang="en-US" dirty="0"/>
              <a:t> de </a:t>
            </a:r>
            <a:r>
              <a:rPr lang="en-US" dirty="0" err="1"/>
              <a:t>soutien</a:t>
            </a:r>
            <a:r>
              <a:rPr lang="en-US" dirty="0"/>
              <a:t> </a:t>
            </a:r>
            <a:r>
              <a:rPr lang="en-US" dirty="0" err="1"/>
              <a:t>destinés</a:t>
            </a:r>
            <a:r>
              <a:rPr lang="en-US" dirty="0"/>
              <a:t> </a:t>
            </a:r>
            <a:r>
              <a:rPr lang="en-US" dirty="0" smtClean="0"/>
              <a:t>aux :</a:t>
            </a:r>
            <a:endParaRPr lang="en-US" dirty="0"/>
          </a:p>
          <a:p>
            <a:pPr indent="-228600" algn="just">
              <a:lnSpc>
                <a:spcPct val="110000"/>
              </a:lnSpc>
              <a:spcAft>
                <a:spcPts val="600"/>
              </a:spcAft>
              <a:buFont typeface="Arial" panose="020B0604020202020204" pitchFamily="34" charset="0"/>
              <a:buChar char="•"/>
            </a:pPr>
            <a:endParaRPr lang="en-US" dirty="0"/>
          </a:p>
          <a:p>
            <a:pPr marL="285750" lvl="0" indent="-228600" algn="just">
              <a:lnSpc>
                <a:spcPct val="110000"/>
              </a:lnSpc>
              <a:spcAft>
                <a:spcPts val="600"/>
              </a:spcAft>
              <a:buFont typeface="Arial" panose="020B0604020202020204" pitchFamily="34" charset="0"/>
              <a:buChar char="•"/>
            </a:pPr>
            <a:r>
              <a:rPr lang="en-US" dirty="0"/>
              <a:t>Startups, dans la </a:t>
            </a:r>
            <a:r>
              <a:rPr lang="en-US" dirty="0" err="1"/>
              <a:t>continuité</a:t>
            </a:r>
            <a:r>
              <a:rPr lang="en-US" dirty="0"/>
              <a:t> des </a:t>
            </a:r>
            <a:r>
              <a:rPr lang="en-US" dirty="0" err="1"/>
              <a:t>prestations</a:t>
            </a:r>
            <a:r>
              <a:rPr lang="en-US" dirty="0"/>
              <a:t> </a:t>
            </a:r>
            <a:r>
              <a:rPr lang="en-US" dirty="0" err="1"/>
              <a:t>actuelles</a:t>
            </a:r>
            <a:r>
              <a:rPr lang="en-US" dirty="0"/>
              <a:t> de </a:t>
            </a:r>
            <a:r>
              <a:rPr lang="en-US" dirty="0" err="1"/>
              <a:t>Neode</a:t>
            </a:r>
            <a:endParaRPr lang="en-US" dirty="0"/>
          </a:p>
          <a:p>
            <a:pPr marL="285750" lvl="0" indent="-228600" algn="just">
              <a:lnSpc>
                <a:spcPct val="110000"/>
              </a:lnSpc>
              <a:spcAft>
                <a:spcPts val="600"/>
              </a:spcAft>
              <a:buFont typeface="Arial" panose="020B0604020202020204" pitchFamily="34" charset="0"/>
              <a:buChar char="•"/>
            </a:pPr>
            <a:r>
              <a:rPr lang="en-US" dirty="0"/>
              <a:t>PME </a:t>
            </a:r>
            <a:r>
              <a:rPr lang="en-US" dirty="0" err="1"/>
              <a:t>neuchâteloises</a:t>
            </a:r>
            <a:r>
              <a:rPr lang="en-US" dirty="0"/>
              <a:t>, grâce à de nouveaux services </a:t>
            </a:r>
            <a:r>
              <a:rPr lang="en-US" dirty="0" err="1"/>
              <a:t>en</a:t>
            </a:r>
            <a:r>
              <a:rPr lang="en-US" dirty="0"/>
              <a:t> </a:t>
            </a:r>
            <a:r>
              <a:rPr lang="en-US" dirty="0" err="1"/>
              <a:t>cours</a:t>
            </a:r>
            <a:r>
              <a:rPr lang="en-US" dirty="0"/>
              <a:t> de conception</a:t>
            </a:r>
          </a:p>
          <a:p>
            <a:pPr marL="285750" lvl="0" indent="-228600" algn="just">
              <a:lnSpc>
                <a:spcPct val="110000"/>
              </a:lnSpc>
              <a:spcAft>
                <a:spcPts val="600"/>
              </a:spcAft>
              <a:buFont typeface="Arial" panose="020B0604020202020204" pitchFamily="34" charset="0"/>
              <a:buChar char="•"/>
            </a:pPr>
            <a:r>
              <a:rPr lang="en-US" dirty="0"/>
              <a:t>Grandes entreprises, dans le cadre de </a:t>
            </a:r>
            <a:r>
              <a:rPr lang="en-US" u="sng" dirty="0">
                <a:hlinkClick r:id="rId2" tooltip="Switzerland Innovation"/>
              </a:rPr>
              <a:t>Switzerland </a:t>
            </a:r>
            <a:r>
              <a:rPr lang="en-US" u="sng" dirty="0" smtClean="0">
                <a:hlinkClick r:id="rId2" tooltip="Switzerland Innovation"/>
              </a:rPr>
              <a:t>Innovation</a:t>
            </a:r>
            <a:endParaRPr lang="en-US" dirty="0"/>
          </a:p>
        </p:txBody>
      </p:sp>
      <p:pic>
        <p:nvPicPr>
          <p:cNvPr id="7" name="Image 6" descr="microcity">
            <a:extLst>
              <a:ext uri="{FF2B5EF4-FFF2-40B4-BE49-F238E27FC236}">
                <a16:creationId xmlns="" xmlns:a16="http://schemas.microsoft.com/office/drawing/2014/main" id="{2FDB90E0-3388-4433-A951-528FB03C51A8}"/>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350763" y="4525347"/>
            <a:ext cx="5170677" cy="1551204"/>
          </a:xfrm>
          <a:prstGeom prst="rect">
            <a:avLst/>
          </a:prstGeom>
          <a:noFill/>
        </p:spPr>
      </p:pic>
    </p:spTree>
    <p:extLst>
      <p:ext uri="{BB962C8B-B14F-4D97-AF65-F5344CB8AC3E}">
        <p14:creationId xmlns:p14="http://schemas.microsoft.com/office/powerpoint/2010/main" val="643509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0" y="-2"/>
            <a:ext cx="2987824" cy="6253318"/>
          </a:xfrm>
        </p:spPr>
        <p:txBody>
          <a:bodyPr vert="horz" lIns="91440" tIns="45720" rIns="91440" bIns="45720" rtlCol="0" anchor="ctr">
            <a:normAutofit/>
          </a:bodyPr>
          <a:lstStyle/>
          <a:p>
            <a:pPr>
              <a:lnSpc>
                <a:spcPct val="90000"/>
              </a:lnSpc>
            </a:pPr>
            <a:r>
              <a:rPr lang="en-US" sz="3500" cap="small" dirty="0" err="1">
                <a:solidFill>
                  <a:srgbClr val="FFFFFF"/>
                </a:solidFill>
              </a:rPr>
              <a:t>Création</a:t>
            </a:r>
            <a:r>
              <a:rPr lang="en-US" sz="3500" cap="small" dirty="0">
                <a:solidFill>
                  <a:srgbClr val="FFFFFF"/>
                </a:solidFill>
              </a:rPr>
              <a:t> de </a:t>
            </a:r>
            <a:r>
              <a:rPr lang="en-US" sz="3500" cap="small" dirty="0" err="1">
                <a:solidFill>
                  <a:srgbClr val="FFFFFF"/>
                </a:solidFill>
              </a:rPr>
              <a:t>Microcity</a:t>
            </a:r>
            <a:r>
              <a:rPr lang="en-US" sz="3500" cap="small" dirty="0">
                <a:solidFill>
                  <a:srgbClr val="FFFFFF"/>
                </a:solidFill>
              </a:rPr>
              <a:t> S.A.</a:t>
            </a:r>
            <a:endParaRPr lang="en-US" sz="3500" kern="1200" dirty="0">
              <a:solidFill>
                <a:srgbClr val="FFFFFF"/>
              </a:solidFill>
            </a:endParaRPr>
          </a:p>
        </p:txBody>
      </p:sp>
      <p:sp>
        <p:nvSpPr>
          <p:cNvPr id="2" name="ZoneTexte 1">
            <a:extLst>
              <a:ext uri="{FF2B5EF4-FFF2-40B4-BE49-F238E27FC236}">
                <a16:creationId xmlns="" xmlns:a16="http://schemas.microsoft.com/office/drawing/2014/main" id="{BD6F4ED3-7AA3-46A8-BD94-564C48A1A9EE}"/>
              </a:ext>
            </a:extLst>
          </p:cNvPr>
          <p:cNvSpPr txBox="1"/>
          <p:nvPr/>
        </p:nvSpPr>
        <p:spPr>
          <a:xfrm>
            <a:off x="3052451" y="1208499"/>
            <a:ext cx="5587696" cy="1132734"/>
          </a:xfrm>
          <a:prstGeom prst="rect">
            <a:avLst/>
          </a:prstGeom>
        </p:spPr>
        <p:txBody>
          <a:bodyPr vert="horz" lIns="91440" tIns="45720" rIns="91440" bIns="45720" rtlCol="0" anchor="ctr">
            <a:normAutofit/>
          </a:bodyPr>
          <a:lstStyle/>
          <a:p>
            <a:pPr algn="just" eaLnBrk="0" hangingPunct="0"/>
            <a:r>
              <a:rPr lang="fr-FR" dirty="0" err="1"/>
              <a:t>Microcity</a:t>
            </a:r>
            <a:r>
              <a:rPr lang="fr-FR" dirty="0"/>
              <a:t> SA devra gérer toute l'innovation et le soutien aux entreprises dans le canton de Neuchâtel dans le cadre de </a:t>
            </a:r>
            <a:r>
              <a:rPr lang="fr-FR" dirty="0" err="1"/>
              <a:t>Swiss</a:t>
            </a:r>
            <a:r>
              <a:rPr lang="fr-FR" dirty="0"/>
              <a:t> Innovation Park.</a:t>
            </a:r>
          </a:p>
        </p:txBody>
      </p:sp>
      <p:pic>
        <p:nvPicPr>
          <p:cNvPr id="9" name="Image 8">
            <a:extLst>
              <a:ext uri="{FF2B5EF4-FFF2-40B4-BE49-F238E27FC236}">
                <a16:creationId xmlns="" xmlns:a16="http://schemas.microsoft.com/office/drawing/2014/main" id="{C50020D1-13D0-44B1-9FC5-0A0A10FF63FC}"/>
              </a:ext>
            </a:extLst>
          </p:cNvPr>
          <p:cNvPicPr>
            <a:picLocks noChangeAspect="1"/>
          </p:cNvPicPr>
          <p:nvPr/>
        </p:nvPicPr>
        <p:blipFill>
          <a:blip r:embed="rId2"/>
          <a:stretch>
            <a:fillRect/>
          </a:stretch>
        </p:blipFill>
        <p:spPr>
          <a:xfrm>
            <a:off x="4012162" y="3374624"/>
            <a:ext cx="4121001" cy="3175466"/>
          </a:xfrm>
          <a:prstGeom prst="rect">
            <a:avLst/>
          </a:prstGeom>
        </p:spPr>
      </p:pic>
      <p:sp>
        <p:nvSpPr>
          <p:cNvPr id="10" name="ZoneTexte 9">
            <a:extLst>
              <a:ext uri="{FF2B5EF4-FFF2-40B4-BE49-F238E27FC236}">
                <a16:creationId xmlns="" xmlns:a16="http://schemas.microsoft.com/office/drawing/2014/main" id="{163816BB-80A1-4FE2-8F11-1D97DFAFC595}"/>
              </a:ext>
            </a:extLst>
          </p:cNvPr>
          <p:cNvSpPr txBox="1"/>
          <p:nvPr/>
        </p:nvSpPr>
        <p:spPr>
          <a:xfrm>
            <a:off x="3854883" y="2562586"/>
            <a:ext cx="2535163" cy="369332"/>
          </a:xfrm>
          <a:prstGeom prst="rect">
            <a:avLst/>
          </a:prstGeom>
          <a:noFill/>
        </p:spPr>
        <p:txBody>
          <a:bodyPr wrap="square" rtlCol="0">
            <a:spAutoFit/>
          </a:bodyPr>
          <a:lstStyle/>
          <a:p>
            <a:r>
              <a:rPr lang="fr-CH" dirty="0" err="1"/>
              <a:t>Swiss</a:t>
            </a:r>
            <a:r>
              <a:rPr lang="fr-CH" dirty="0"/>
              <a:t> Innovation Park</a:t>
            </a:r>
            <a:endParaRPr lang="fr-FR" dirty="0"/>
          </a:p>
        </p:txBody>
      </p:sp>
      <p:pic>
        <p:nvPicPr>
          <p:cNvPr id="11" name="Image 10">
            <a:extLst>
              <a:ext uri="{FF2B5EF4-FFF2-40B4-BE49-F238E27FC236}">
                <a16:creationId xmlns="" xmlns:a16="http://schemas.microsoft.com/office/drawing/2014/main" id="{6493D0F7-D5A9-4B32-8552-29DE540FA481}"/>
              </a:ext>
            </a:extLst>
          </p:cNvPr>
          <p:cNvPicPr>
            <a:picLocks noChangeAspect="1"/>
          </p:cNvPicPr>
          <p:nvPr/>
        </p:nvPicPr>
        <p:blipFill>
          <a:blip r:embed="rId3"/>
          <a:stretch>
            <a:fillRect/>
          </a:stretch>
        </p:blipFill>
        <p:spPr>
          <a:xfrm>
            <a:off x="6072662" y="2331319"/>
            <a:ext cx="2009775" cy="795338"/>
          </a:xfrm>
          <a:prstGeom prst="rect">
            <a:avLst/>
          </a:prstGeom>
        </p:spPr>
      </p:pic>
    </p:spTree>
    <p:extLst>
      <p:ext uri="{BB962C8B-B14F-4D97-AF65-F5344CB8AC3E}">
        <p14:creationId xmlns:p14="http://schemas.microsoft.com/office/powerpoint/2010/main" val="350952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b="1"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2264027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1" y="0"/>
            <a:ext cx="3044951" cy="6858000"/>
          </a:xfrm>
        </p:spPr>
        <p:txBody>
          <a:bodyPr vert="horz" lIns="91440" tIns="45720" rIns="91440" bIns="45720" rtlCol="0" anchor="ctr">
            <a:normAutofit/>
          </a:bodyPr>
          <a:lstStyle/>
          <a:p>
            <a:pPr>
              <a:lnSpc>
                <a:spcPct val="90000"/>
              </a:lnSpc>
            </a:pPr>
            <a:r>
              <a:rPr lang="en-US" sz="3500" kern="1200" cap="small" dirty="0" err="1">
                <a:solidFill>
                  <a:srgbClr val="FFFFFF"/>
                </a:solidFill>
                <a:latin typeface="+mj-lt"/>
                <a:ea typeface="+mj-ea"/>
                <a:cs typeface="+mj-cs"/>
              </a:rPr>
              <a:t>Lancement</a:t>
            </a:r>
            <a:r>
              <a:rPr lang="en-US" sz="3500" kern="1200" cap="small" dirty="0">
                <a:solidFill>
                  <a:srgbClr val="FFFFFF"/>
                </a:solidFill>
                <a:latin typeface="+mj-lt"/>
                <a:ea typeface="+mj-ea"/>
                <a:cs typeface="+mj-cs"/>
              </a:rPr>
              <a:t> </a:t>
            </a:r>
            <a:r>
              <a:rPr lang="en-US" sz="3500" kern="1200" cap="small" dirty="0" err="1">
                <a:solidFill>
                  <a:srgbClr val="FFFFFF"/>
                </a:solidFill>
                <a:latin typeface="+mj-lt"/>
                <a:ea typeface="+mj-ea"/>
                <a:cs typeface="+mj-cs"/>
              </a:rPr>
              <a:t>d’Innosuisse</a:t>
            </a:r>
            <a:endParaRPr lang="en-US" sz="3500" kern="1200" cap="small" dirty="0">
              <a:solidFill>
                <a:srgbClr val="FFFFFF"/>
              </a:solidFill>
              <a:latin typeface="+mj-lt"/>
              <a:ea typeface="+mj-ea"/>
              <a:cs typeface="+mj-cs"/>
            </a:endParaRPr>
          </a:p>
        </p:txBody>
      </p:sp>
      <p:sp>
        <p:nvSpPr>
          <p:cNvPr id="2" name="ZoneTexte 1">
            <a:extLst>
              <a:ext uri="{FF2B5EF4-FFF2-40B4-BE49-F238E27FC236}">
                <a16:creationId xmlns="" xmlns:a16="http://schemas.microsoft.com/office/drawing/2014/main" id="{BD6F4ED3-7AA3-46A8-BD94-564C48A1A9EE}"/>
              </a:ext>
            </a:extLst>
          </p:cNvPr>
          <p:cNvSpPr txBox="1"/>
          <p:nvPr/>
        </p:nvSpPr>
        <p:spPr>
          <a:xfrm>
            <a:off x="3044950" y="1530220"/>
            <a:ext cx="5760640" cy="4842588"/>
          </a:xfrm>
          <a:prstGeom prst="rect">
            <a:avLst/>
          </a:prstGeom>
        </p:spPr>
        <p:txBody>
          <a:bodyPr vert="horz" lIns="91440" tIns="45720" rIns="91440" bIns="45720" rtlCol="0" anchor="ctr">
            <a:noAutofit/>
          </a:bodyPr>
          <a:lstStyle/>
          <a:p>
            <a:pPr algn="just" eaLnBrk="0" hangingPunct="0"/>
            <a:endParaRPr lang="fr-FR" dirty="0" smtClean="0"/>
          </a:p>
          <a:p>
            <a:pPr algn="just" eaLnBrk="0" hangingPunct="0"/>
            <a:r>
              <a:rPr lang="fr-FR" dirty="0" smtClean="0"/>
              <a:t>Les </a:t>
            </a:r>
            <a:r>
              <a:rPr lang="fr-FR" dirty="0"/>
              <a:t>projets CTI sont toujours possibles par le biais </a:t>
            </a:r>
            <a:r>
              <a:rPr lang="fr-FR" dirty="0" smtClean="0"/>
              <a:t>d’</a:t>
            </a:r>
            <a:r>
              <a:rPr lang="fr-FR" dirty="0" err="1" smtClean="0"/>
              <a:t>Innosuisse</a:t>
            </a:r>
            <a:r>
              <a:rPr lang="fr-FR" dirty="0" smtClean="0"/>
              <a:t>, </a:t>
            </a:r>
            <a:r>
              <a:rPr lang="fr-FR" dirty="0"/>
              <a:t>mais la nouvelle organisation commence à se mettre en place.</a:t>
            </a:r>
          </a:p>
          <a:p>
            <a:pPr algn="just" eaLnBrk="0" hangingPunct="0"/>
            <a:endParaRPr lang="fr-CH" dirty="0"/>
          </a:p>
          <a:p>
            <a:pPr marL="285750" indent="-285750" algn="just" eaLnBrk="0" hangingPunct="0">
              <a:buFont typeface="Arial" panose="020B0604020202020204" pitchFamily="34" charset="0"/>
              <a:buChar char="•"/>
            </a:pPr>
            <a:r>
              <a:rPr lang="fr-FR" dirty="0"/>
              <a:t>L</a:t>
            </a:r>
            <a:r>
              <a:rPr lang="fr-FR" dirty="0" smtClean="0"/>
              <a:t>ancement </a:t>
            </a:r>
            <a:r>
              <a:rPr lang="fr-FR" dirty="0"/>
              <a:t>du programme d'impulsion numérisation de </a:t>
            </a:r>
            <a:r>
              <a:rPr lang="fr-FR" dirty="0" err="1"/>
              <a:t>lnnosuisse</a:t>
            </a:r>
            <a:r>
              <a:rPr lang="fr-FR" dirty="0"/>
              <a:t> à </a:t>
            </a:r>
            <a:r>
              <a:rPr lang="fr-FR" dirty="0" err="1"/>
              <a:t>Microcity</a:t>
            </a:r>
            <a:r>
              <a:rPr lang="fr-FR" dirty="0"/>
              <a:t> le mardi 4 décembre (délai dépôt projets très court)</a:t>
            </a:r>
          </a:p>
          <a:p>
            <a:pPr algn="just" eaLnBrk="0" hangingPunct="0"/>
            <a:endParaRPr lang="fr-FR" dirty="0"/>
          </a:p>
          <a:p>
            <a:pPr marL="285750" indent="-285750" algn="just" eaLnBrk="0" hangingPunct="0">
              <a:buFont typeface="Arial" panose="020B0604020202020204" pitchFamily="34" charset="0"/>
              <a:buChar char="•"/>
            </a:pPr>
            <a:r>
              <a:rPr lang="fr-CH" dirty="0"/>
              <a:t>Maintenant, toute entreprise qui a un projet innovant et qui trouve un </a:t>
            </a:r>
            <a:r>
              <a:rPr lang="fr-CH" dirty="0" smtClean="0"/>
              <a:t>partenaire </a:t>
            </a:r>
            <a:r>
              <a:rPr lang="fr-CH" dirty="0"/>
              <a:t>académique, peut recourir à </a:t>
            </a:r>
            <a:r>
              <a:rPr lang="fr-CH" dirty="0" err="1"/>
              <a:t>Innosuisse</a:t>
            </a:r>
            <a:r>
              <a:rPr lang="fr-CH" dirty="0"/>
              <a:t> pour le financement de la partie académique, comme cela se faisait dans le cadre des projets CTI</a:t>
            </a:r>
            <a:endParaRPr lang="fr-FR" dirty="0"/>
          </a:p>
          <a:p>
            <a:pPr marL="285750" indent="-285750" algn="just" eaLnBrk="0" hangingPunct="0">
              <a:buFont typeface="Arial" panose="020B0604020202020204" pitchFamily="34" charset="0"/>
              <a:buChar char="•"/>
            </a:pPr>
            <a:endParaRPr lang="fr-FR" sz="2000" dirty="0"/>
          </a:p>
          <a:p>
            <a:pPr marL="285750" indent="-285750" algn="just" eaLnBrk="0" hangingPunct="0">
              <a:buFont typeface="Arial" panose="020B0604020202020204" pitchFamily="34" charset="0"/>
              <a:buChar char="•"/>
            </a:pPr>
            <a:endParaRPr lang="fr-FR" sz="2000" dirty="0"/>
          </a:p>
          <a:p>
            <a:pPr algn="just">
              <a:lnSpc>
                <a:spcPct val="90000"/>
              </a:lnSpc>
              <a:spcAft>
                <a:spcPts val="600"/>
              </a:spcAft>
            </a:pPr>
            <a:r>
              <a:rPr lang="en-US" sz="2000" dirty="0"/>
              <a:t> </a:t>
            </a:r>
          </a:p>
        </p:txBody>
      </p:sp>
    </p:spTree>
    <p:extLst>
      <p:ext uri="{BB962C8B-B14F-4D97-AF65-F5344CB8AC3E}">
        <p14:creationId xmlns:p14="http://schemas.microsoft.com/office/powerpoint/2010/main" val="4234663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1" y="-2"/>
            <a:ext cx="3044951" cy="6858002"/>
          </a:xfrm>
        </p:spPr>
        <p:txBody>
          <a:bodyPr vert="horz" lIns="91440" tIns="45720" rIns="91440" bIns="45720" rtlCol="0" anchor="ctr">
            <a:normAutofit/>
          </a:bodyPr>
          <a:lstStyle/>
          <a:p>
            <a:pPr>
              <a:lnSpc>
                <a:spcPct val="90000"/>
              </a:lnSpc>
            </a:pPr>
            <a:r>
              <a:rPr lang="en-US" sz="3500" kern="1200" cap="small" dirty="0">
                <a:solidFill>
                  <a:srgbClr val="FFFFFF"/>
                </a:solidFill>
                <a:latin typeface="+mj-lt"/>
                <a:ea typeface="+mj-ea"/>
                <a:cs typeface="+mj-cs"/>
              </a:rPr>
              <a:t>Digitalisation des entreprises</a:t>
            </a:r>
          </a:p>
        </p:txBody>
      </p:sp>
      <p:sp>
        <p:nvSpPr>
          <p:cNvPr id="2" name="ZoneTexte 1">
            <a:extLst>
              <a:ext uri="{FF2B5EF4-FFF2-40B4-BE49-F238E27FC236}">
                <a16:creationId xmlns="" xmlns:a16="http://schemas.microsoft.com/office/drawing/2014/main" id="{BD6F4ED3-7AA3-46A8-BD94-564C48A1A9EE}"/>
              </a:ext>
            </a:extLst>
          </p:cNvPr>
          <p:cNvSpPr txBox="1"/>
          <p:nvPr/>
        </p:nvSpPr>
        <p:spPr>
          <a:xfrm>
            <a:off x="3044950" y="1778416"/>
            <a:ext cx="5760640" cy="1348758"/>
          </a:xfrm>
          <a:prstGeom prst="rect">
            <a:avLst/>
          </a:prstGeom>
        </p:spPr>
        <p:txBody>
          <a:bodyPr vert="horz" lIns="91440" tIns="45720" rIns="91440" bIns="45720" rtlCol="0" anchor="ctr">
            <a:normAutofit/>
          </a:bodyPr>
          <a:lstStyle/>
          <a:p>
            <a:pPr algn="just" eaLnBrk="0" hangingPunct="0"/>
            <a:r>
              <a:rPr lang="fr-CH" dirty="0"/>
              <a:t>Sujet qui revient régulièrement et qui est une des priorités de la Suisse et de l’Union Européenne pour l’avenir de l’industrialisation et des autres secteurs de l’économie.</a:t>
            </a:r>
            <a:endParaRPr lang="en-US" sz="1400" dirty="0"/>
          </a:p>
        </p:txBody>
      </p:sp>
      <p:sp>
        <p:nvSpPr>
          <p:cNvPr id="3" name="ZoneTexte 2">
            <a:extLst>
              <a:ext uri="{FF2B5EF4-FFF2-40B4-BE49-F238E27FC236}">
                <a16:creationId xmlns="" xmlns:a16="http://schemas.microsoft.com/office/drawing/2014/main" id="{33DE0E3E-EF7B-4035-86EB-445C3B76C270}"/>
              </a:ext>
            </a:extLst>
          </p:cNvPr>
          <p:cNvSpPr txBox="1"/>
          <p:nvPr/>
        </p:nvSpPr>
        <p:spPr>
          <a:xfrm>
            <a:off x="3052449" y="3277719"/>
            <a:ext cx="5400600" cy="1754326"/>
          </a:xfrm>
          <a:prstGeom prst="rect">
            <a:avLst/>
          </a:prstGeom>
          <a:noFill/>
        </p:spPr>
        <p:txBody>
          <a:bodyPr wrap="square" rtlCol="0">
            <a:spAutoFit/>
          </a:bodyPr>
          <a:lstStyle/>
          <a:p>
            <a:pPr marL="285750" indent="-285750" algn="just">
              <a:buFont typeface="Arial" panose="020B0604020202020204" pitchFamily="34" charset="0"/>
              <a:buChar char="•"/>
            </a:pPr>
            <a:r>
              <a:rPr lang="fr-CH" dirty="0"/>
              <a:t>Des fonds importants ont été débloqués par l’Europe pour la digitalisation des PME. Ces fonds peuvent également être touchés par les PME </a:t>
            </a:r>
            <a:r>
              <a:rPr lang="fr-CH" dirty="0" smtClean="0"/>
              <a:t>Suisses</a:t>
            </a:r>
          </a:p>
          <a:p>
            <a:pPr algn="just"/>
            <a:endParaRPr lang="fr-CH" dirty="0"/>
          </a:p>
          <a:p>
            <a:pPr marL="285750" indent="-285750" algn="just">
              <a:buFont typeface="Arial" panose="020B0604020202020204" pitchFamily="34" charset="0"/>
              <a:buChar char="•"/>
            </a:pPr>
            <a:r>
              <a:rPr lang="fr-CH" dirty="0"/>
              <a:t>L’AIP suit l’évolution de ces projets et va informer ses membres le moment venu.</a:t>
            </a:r>
            <a:endParaRPr lang="fr-FR" dirty="0"/>
          </a:p>
        </p:txBody>
      </p:sp>
      <p:sp>
        <p:nvSpPr>
          <p:cNvPr id="5" name="ZoneTexte 4">
            <a:extLst>
              <a:ext uri="{FF2B5EF4-FFF2-40B4-BE49-F238E27FC236}">
                <a16:creationId xmlns="" xmlns:a16="http://schemas.microsoft.com/office/drawing/2014/main" id="{B6770E10-91ED-47D9-9692-E6FF6E361ABE}"/>
              </a:ext>
            </a:extLst>
          </p:cNvPr>
          <p:cNvSpPr txBox="1"/>
          <p:nvPr/>
        </p:nvSpPr>
        <p:spPr>
          <a:xfrm>
            <a:off x="3052449" y="5182590"/>
            <a:ext cx="5400600" cy="369332"/>
          </a:xfrm>
          <a:prstGeom prst="rect">
            <a:avLst/>
          </a:prstGeom>
          <a:noFill/>
        </p:spPr>
        <p:txBody>
          <a:bodyPr wrap="square" rtlCol="0">
            <a:spAutoFit/>
          </a:bodyPr>
          <a:lstStyle/>
          <a:p>
            <a:pPr marL="285750" indent="-285750" algn="just">
              <a:buFont typeface="Arial" panose="020B0604020202020204" pitchFamily="34" charset="0"/>
              <a:buChar char="•"/>
            </a:pPr>
            <a:r>
              <a:rPr lang="fr-CH" dirty="0"/>
              <a:t>CSEM digital Journey (19 Septembre 2019).</a:t>
            </a:r>
            <a:endParaRPr lang="fr-FR" dirty="0"/>
          </a:p>
        </p:txBody>
      </p:sp>
    </p:spTree>
    <p:extLst>
      <p:ext uri="{BB962C8B-B14F-4D97-AF65-F5344CB8AC3E}">
        <p14:creationId xmlns:p14="http://schemas.microsoft.com/office/powerpoint/2010/main" val="264879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Représentativité  “se faire entendre”</a:t>
            </a:r>
            <a:endParaRPr lang="en-US" sz="3500" kern="1200" cap="small" dirty="0">
              <a:solidFill>
                <a:srgbClr val="FFFFFF"/>
              </a:solidFill>
            </a:endParaRPr>
          </a:p>
        </p:txBody>
      </p:sp>
      <p:sp>
        <p:nvSpPr>
          <p:cNvPr id="7" name="Espace réservé du contenu 2"/>
          <p:cNvSpPr>
            <a:spLocks noGrp="1"/>
          </p:cNvSpPr>
          <p:nvPr>
            <p:ph idx="1"/>
          </p:nvPr>
        </p:nvSpPr>
        <p:spPr>
          <a:xfrm>
            <a:off x="3087947" y="1296955"/>
            <a:ext cx="5544054" cy="5057192"/>
          </a:xfrm>
        </p:spPr>
        <p:txBody>
          <a:bodyPr>
            <a:normAutofit lnSpcReduction="10000"/>
          </a:bodyPr>
          <a:lstStyle/>
          <a:p>
            <a:pPr marL="0" indent="0" algn="just">
              <a:buNone/>
            </a:pPr>
            <a:endParaRPr lang="fr-CH" sz="1800" dirty="0" smtClean="0"/>
          </a:p>
          <a:p>
            <a:pPr algn="just">
              <a:defRPr/>
            </a:pPr>
            <a:r>
              <a:rPr lang="fr-CH" sz="1800" dirty="0" smtClean="0"/>
              <a:t>Participation à des groupes de travail avec les principales organisations patronales, telles que la CNCI, la FER, la FNE, l’UNAM, dans le cadre de la réforme fiscale neuchâteloise et à des rencontres avec le Conseil d’Etat et les principaux partis politiques.</a:t>
            </a:r>
          </a:p>
          <a:p>
            <a:pPr algn="just">
              <a:defRPr/>
            </a:pPr>
            <a:endParaRPr lang="fr-CH" sz="1800" dirty="0" smtClean="0"/>
          </a:p>
          <a:p>
            <a:pPr algn="just">
              <a:defRPr/>
            </a:pPr>
            <a:r>
              <a:rPr lang="fr-CH" sz="1800" dirty="0" smtClean="0"/>
              <a:t>Site internet et promotion.</a:t>
            </a:r>
          </a:p>
          <a:p>
            <a:pPr algn="just">
              <a:defRPr/>
            </a:pPr>
            <a:endParaRPr lang="fr-CH" sz="1800" dirty="0" smtClean="0"/>
          </a:p>
          <a:p>
            <a:pPr algn="just">
              <a:defRPr/>
            </a:pPr>
            <a:r>
              <a:rPr lang="fr-CH" sz="1800" dirty="0" smtClean="0"/>
              <a:t>4 Newsletter par an.</a:t>
            </a:r>
          </a:p>
          <a:p>
            <a:pPr algn="just">
              <a:defRPr/>
            </a:pPr>
            <a:endParaRPr lang="fr-CH" sz="1800" dirty="0" smtClean="0"/>
          </a:p>
          <a:p>
            <a:pPr algn="just">
              <a:defRPr/>
            </a:pPr>
            <a:r>
              <a:rPr lang="fr-CH" sz="1800" dirty="0" smtClean="0"/>
              <a:t>Présence dans les médias.</a:t>
            </a:r>
          </a:p>
          <a:p>
            <a:pPr algn="just">
              <a:defRPr/>
            </a:pPr>
            <a:endParaRPr lang="fr-CH" sz="1800" dirty="0" smtClean="0"/>
          </a:p>
          <a:p>
            <a:pPr algn="just">
              <a:defRPr/>
            </a:pPr>
            <a:r>
              <a:rPr lang="fr-CH" sz="1800" dirty="0" smtClean="0"/>
              <a:t>Participation à diverses commissions (conseil de l’emploi, commission de formation professionnelle, conseil de sécurité).</a:t>
            </a:r>
            <a:endParaRPr lang="fr-CH" sz="1800" dirty="0"/>
          </a:p>
          <a:p>
            <a:pPr marL="0" indent="0">
              <a:buNone/>
            </a:pPr>
            <a:endParaRPr lang="fr-CH" sz="2400" dirty="0"/>
          </a:p>
          <a:p>
            <a:pPr marL="0" indent="0">
              <a:buNone/>
            </a:pPr>
            <a:endParaRPr lang="fr-CH" sz="2400" dirty="0" smtClean="0"/>
          </a:p>
          <a:p>
            <a:endParaRPr lang="fr-CH" sz="2400" dirty="0" smtClean="0"/>
          </a:p>
        </p:txBody>
      </p:sp>
    </p:spTree>
    <p:extLst>
      <p:ext uri="{BB962C8B-B14F-4D97-AF65-F5344CB8AC3E}">
        <p14:creationId xmlns:p14="http://schemas.microsoft.com/office/powerpoint/2010/main" val="1809376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b="1"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22508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b="1"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3804562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Comptes</a:t>
            </a:r>
            <a:r>
              <a:rPr lang="en-US" sz="3500" kern="1200" cap="small" dirty="0" smtClean="0">
                <a:solidFill>
                  <a:srgbClr val="FFFFFF"/>
                </a:solidFill>
              </a:rPr>
              <a:t> 2018</a:t>
            </a:r>
            <a:endParaRPr lang="en-US" sz="3500" kern="1200" cap="small" dirty="0">
              <a:solidFill>
                <a:srgbClr val="FFFFFF"/>
              </a:solidFill>
            </a:endParaRPr>
          </a:p>
        </p:txBody>
      </p:sp>
      <p:sp>
        <p:nvSpPr>
          <p:cNvPr id="6" name="Espace réservé du contenu 2"/>
          <p:cNvSpPr>
            <a:spLocks noGrp="1"/>
          </p:cNvSpPr>
          <p:nvPr>
            <p:ph idx="1"/>
          </p:nvPr>
        </p:nvSpPr>
        <p:spPr>
          <a:xfrm>
            <a:off x="3044951" y="1268760"/>
            <a:ext cx="5587050" cy="4722966"/>
          </a:xfrm>
        </p:spPr>
        <p:txBody>
          <a:bodyPr>
            <a:normAutofit/>
          </a:bodyPr>
          <a:lstStyle/>
          <a:p>
            <a:pPr marL="0" indent="0">
              <a:buNone/>
            </a:pPr>
            <a:r>
              <a:rPr lang="fr-CH" sz="3500" b="1" cap="small" dirty="0" smtClean="0"/>
              <a:t>Comptes 2018</a:t>
            </a:r>
          </a:p>
          <a:p>
            <a:pPr marL="0" indent="0">
              <a:buNone/>
            </a:pPr>
            <a:endParaRPr lang="fr-CH" sz="2000" b="1" dirty="0" smtClean="0">
              <a:solidFill>
                <a:schemeClr val="tx1">
                  <a:lumMod val="65000"/>
                  <a:lumOff val="35000"/>
                </a:schemeClr>
              </a:solidFill>
            </a:endParaRPr>
          </a:p>
          <a:p>
            <a:pPr marL="0" indent="0">
              <a:buNone/>
            </a:pPr>
            <a:endParaRPr lang="fr-CH" sz="2000" b="1" dirty="0">
              <a:solidFill>
                <a:schemeClr val="tx1">
                  <a:lumMod val="65000"/>
                  <a:lumOff val="35000"/>
                </a:schemeClr>
              </a:solidFill>
            </a:endParaRPr>
          </a:p>
          <a:p>
            <a:pPr marL="0" indent="0">
              <a:buNone/>
              <a:tabLst>
                <a:tab pos="3051175" algn="l"/>
                <a:tab pos="3592513" algn="l"/>
                <a:tab pos="5738813" algn="r"/>
              </a:tabLst>
            </a:pPr>
            <a:r>
              <a:rPr lang="fr-CH" sz="2000" dirty="0" smtClean="0"/>
              <a:t>Produits	:	CHF	138’944.85</a:t>
            </a:r>
          </a:p>
          <a:p>
            <a:pPr marL="0" indent="0">
              <a:buNone/>
              <a:tabLst>
                <a:tab pos="3051175" algn="l"/>
                <a:tab pos="3592513" algn="l"/>
                <a:tab pos="5738813" algn="r"/>
              </a:tabLst>
            </a:pPr>
            <a:r>
              <a:rPr lang="fr-CH" sz="2000" dirty="0" smtClean="0"/>
              <a:t>./. Charges	:	</a:t>
            </a:r>
            <a:r>
              <a:rPr lang="fr-CH" sz="2000" u="sng" dirty="0" smtClean="0"/>
              <a:t>CHF	149’690.58</a:t>
            </a:r>
          </a:p>
          <a:p>
            <a:pPr marL="0" indent="0">
              <a:buNone/>
              <a:tabLst>
                <a:tab pos="3051175" algn="l"/>
                <a:tab pos="3592513" algn="l"/>
                <a:tab pos="5738813" algn="r"/>
              </a:tabLst>
            </a:pPr>
            <a:r>
              <a:rPr lang="fr-CH" sz="2000" dirty="0" smtClean="0"/>
              <a:t>Sous-total	:	CHF	10’745.73</a:t>
            </a:r>
          </a:p>
          <a:p>
            <a:pPr marL="0" indent="0">
              <a:buNone/>
              <a:tabLst>
                <a:tab pos="3051175" algn="l"/>
                <a:tab pos="3592513" algn="l"/>
                <a:tab pos="5738813" algn="r"/>
              </a:tabLst>
            </a:pPr>
            <a:r>
              <a:rPr lang="fr-CH" sz="2000" dirty="0" smtClean="0"/>
              <a:t>+ Dissolution d’une provision 	:	CHF	14’410.00</a:t>
            </a:r>
          </a:p>
          <a:p>
            <a:pPr marL="0" indent="0">
              <a:buNone/>
              <a:tabLst>
                <a:tab pos="3051175" algn="l"/>
                <a:tab pos="3592513" algn="l"/>
                <a:tab pos="5738813" algn="r"/>
              </a:tabLst>
            </a:pPr>
            <a:r>
              <a:rPr lang="fr-CH" sz="2000" dirty="0" smtClean="0"/>
              <a:t>./. Impôts et frais bancaires	:	</a:t>
            </a:r>
            <a:r>
              <a:rPr lang="fr-CH" sz="2000" u="sng" dirty="0" smtClean="0"/>
              <a:t>CHF	389.95</a:t>
            </a:r>
          </a:p>
          <a:p>
            <a:pPr marL="0" indent="0">
              <a:buNone/>
              <a:tabLst>
                <a:tab pos="3051175" algn="l"/>
                <a:tab pos="3592513" algn="l"/>
                <a:tab pos="5738813" algn="r"/>
              </a:tabLst>
            </a:pPr>
            <a:endParaRPr lang="fr-CH" sz="2000" dirty="0"/>
          </a:p>
          <a:p>
            <a:pPr marL="0" indent="0">
              <a:buNone/>
              <a:tabLst>
                <a:tab pos="3051175" algn="l"/>
                <a:tab pos="3592513" algn="l"/>
                <a:tab pos="5738813" algn="r"/>
              </a:tabLst>
            </a:pPr>
            <a:r>
              <a:rPr lang="fr-CH" sz="2000" b="1" dirty="0" smtClean="0"/>
              <a:t>Résultat (bénéfice)	:	</a:t>
            </a:r>
            <a:r>
              <a:rPr lang="fr-CH" sz="2000" b="1" u="dbl" dirty="0" smtClean="0"/>
              <a:t>CHF	3’223.32</a:t>
            </a:r>
          </a:p>
        </p:txBody>
      </p:sp>
    </p:spTree>
    <p:extLst>
      <p:ext uri="{BB962C8B-B14F-4D97-AF65-F5344CB8AC3E}">
        <p14:creationId xmlns:p14="http://schemas.microsoft.com/office/powerpoint/2010/main" val="350293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Comptes</a:t>
            </a:r>
            <a:r>
              <a:rPr lang="en-US" sz="3500" kern="1200" cap="small" dirty="0" smtClean="0">
                <a:solidFill>
                  <a:srgbClr val="FFFFFF"/>
                </a:solidFill>
              </a:rPr>
              <a:t> 2018</a:t>
            </a:r>
            <a:endParaRPr lang="en-US" sz="3500" kern="1200" cap="small" dirty="0">
              <a:solidFill>
                <a:srgbClr val="FFFFFF"/>
              </a:solidFill>
            </a:endParaRPr>
          </a:p>
        </p:txBody>
      </p:sp>
      <p:sp>
        <p:nvSpPr>
          <p:cNvPr id="7" name="Espace réservé du contenu 2"/>
          <p:cNvSpPr>
            <a:spLocks noGrp="1"/>
          </p:cNvSpPr>
          <p:nvPr>
            <p:ph idx="1"/>
          </p:nvPr>
        </p:nvSpPr>
        <p:spPr>
          <a:xfrm>
            <a:off x="3044951" y="1268760"/>
            <a:ext cx="5587050" cy="4722966"/>
          </a:xfrm>
        </p:spPr>
        <p:txBody>
          <a:bodyPr>
            <a:normAutofit/>
          </a:bodyPr>
          <a:lstStyle/>
          <a:p>
            <a:pPr marL="0" indent="0">
              <a:buNone/>
            </a:pPr>
            <a:r>
              <a:rPr lang="fr-CH" sz="3500" b="1" cap="small" dirty="0" smtClean="0"/>
              <a:t>Comptes 2018</a:t>
            </a:r>
          </a:p>
          <a:p>
            <a:pPr marL="0" indent="0">
              <a:buNone/>
            </a:pPr>
            <a:endParaRPr lang="fr-CH" sz="2000" dirty="0" smtClean="0"/>
          </a:p>
          <a:p>
            <a:pPr marL="0" indent="0">
              <a:buNone/>
            </a:pPr>
            <a:endParaRPr lang="fr-CH" sz="2000" dirty="0" smtClean="0"/>
          </a:p>
          <a:p>
            <a:pPr marL="0" indent="0">
              <a:buNone/>
            </a:pPr>
            <a:endParaRPr lang="fr-CH" sz="2000" dirty="0"/>
          </a:p>
          <a:p>
            <a:pPr marL="0" indent="0" algn="ctr">
              <a:buNone/>
            </a:pPr>
            <a:r>
              <a:rPr lang="fr-CH" sz="2000" b="1" dirty="0" smtClean="0"/>
              <a:t>Actifs</a:t>
            </a:r>
            <a:r>
              <a:rPr lang="fr-CH" sz="2000" dirty="0" smtClean="0"/>
              <a:t>	CHF	312’539.96</a:t>
            </a:r>
          </a:p>
          <a:p>
            <a:pPr marL="0" indent="0" algn="ctr">
              <a:buNone/>
            </a:pPr>
            <a:r>
              <a:rPr lang="fr-CH" sz="2000" b="1" dirty="0" smtClean="0"/>
              <a:t>Passifs</a:t>
            </a:r>
            <a:r>
              <a:rPr lang="fr-CH" sz="2000" dirty="0" smtClean="0"/>
              <a:t>	CHF	312’539.96</a:t>
            </a:r>
          </a:p>
          <a:p>
            <a:pPr marL="0" indent="0" algn="ctr">
              <a:buNone/>
            </a:pPr>
            <a:endParaRPr lang="fr-CH" sz="2000" dirty="0" smtClean="0"/>
          </a:p>
          <a:p>
            <a:pPr marL="0" indent="0" algn="ctr">
              <a:buNone/>
            </a:pPr>
            <a:r>
              <a:rPr lang="fr-CH" sz="2000" b="1" dirty="0" smtClean="0"/>
              <a:t>Capital</a:t>
            </a:r>
            <a:r>
              <a:rPr lang="fr-CH" sz="2000" dirty="0" smtClean="0"/>
              <a:t>	CHF	178’876.36</a:t>
            </a:r>
          </a:p>
          <a:p>
            <a:pPr marL="0" indent="0">
              <a:buNone/>
            </a:pPr>
            <a:endParaRPr lang="fr-CH" sz="2000" dirty="0">
              <a:solidFill>
                <a:schemeClr val="tx1">
                  <a:lumMod val="65000"/>
                  <a:lumOff val="35000"/>
                </a:schemeClr>
              </a:solidFill>
            </a:endParaRPr>
          </a:p>
        </p:txBody>
      </p:sp>
    </p:spTree>
    <p:extLst>
      <p:ext uri="{BB962C8B-B14F-4D97-AF65-F5344CB8AC3E}">
        <p14:creationId xmlns:p14="http://schemas.microsoft.com/office/powerpoint/2010/main" val="14961537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Comptes</a:t>
            </a:r>
            <a:r>
              <a:rPr lang="en-US" sz="3500" kern="1200" cap="small" dirty="0" smtClean="0">
                <a:solidFill>
                  <a:srgbClr val="FFFFFF"/>
                </a:solidFill>
              </a:rPr>
              <a:t> 2018</a:t>
            </a:r>
            <a:endParaRPr lang="en-US" sz="3500" kern="1200" cap="small" dirty="0">
              <a:solidFill>
                <a:srgbClr val="FFFFFF"/>
              </a:solidFill>
            </a:endParaRPr>
          </a:p>
        </p:txBody>
      </p:sp>
      <p:pic>
        <p:nvPicPr>
          <p:cNvPr id="3" name="Image 2"/>
          <p:cNvPicPr>
            <a:picLocks noChangeAspect="1"/>
          </p:cNvPicPr>
          <p:nvPr/>
        </p:nvPicPr>
        <p:blipFill rotWithShape="1">
          <a:blip r:embed="rId2"/>
          <a:srcRect t="10956" b="22167"/>
          <a:stretch/>
        </p:blipFill>
        <p:spPr>
          <a:xfrm>
            <a:off x="4069350" y="1110954"/>
            <a:ext cx="4058308" cy="4906388"/>
          </a:xfrm>
          <a:prstGeom prst="rect">
            <a:avLst/>
          </a:prstGeom>
          <a:ln w="12700">
            <a:solidFill>
              <a:schemeClr val="tx1"/>
            </a:solidFill>
          </a:ln>
        </p:spPr>
      </p:pic>
    </p:spTree>
    <p:extLst>
      <p:ext uri="{BB962C8B-B14F-4D97-AF65-F5344CB8AC3E}">
        <p14:creationId xmlns:p14="http://schemas.microsoft.com/office/powerpoint/2010/main" val="2685100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b="1"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1259190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smtClean="0"/>
              <a:t>Discussion, vote et décharge</a:t>
            </a:r>
          </a:p>
          <a:p>
            <a:pPr marL="457200" indent="-457200" algn="just">
              <a:buAutoNum type="arabicParenR"/>
            </a:pPr>
            <a:r>
              <a:rPr lang="fr-CH" b="1" dirty="0" smtClean="0"/>
              <a:t>Constitution </a:t>
            </a:r>
            <a:r>
              <a:rPr lang="fr-CH" b="1" dirty="0"/>
              <a:t>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52782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b="1" dirty="0"/>
              <a:t>Sujet d’actualité : réforme fiscale neuchâteloise</a:t>
            </a:r>
          </a:p>
          <a:p>
            <a:pPr marL="457200" indent="-457200" algn="just">
              <a:buAutoNum type="arabicParenR"/>
            </a:pPr>
            <a:r>
              <a:rPr lang="fr-CH"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a:t>Discussion, vote et décharge</a:t>
            </a:r>
          </a:p>
          <a:p>
            <a:pPr marL="457200" indent="-457200" algn="just">
              <a:buAutoNum type="arabicParenR"/>
            </a:pPr>
            <a:r>
              <a:rPr lang="fr-CH" dirty="0"/>
              <a:t>Constitution 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3717734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Comité</a:t>
            </a:r>
            <a:r>
              <a:rPr lang="en-US" sz="3500" kern="1200" cap="small" dirty="0" smtClean="0">
                <a:solidFill>
                  <a:srgbClr val="FFFFFF"/>
                </a:solidFill>
              </a:rPr>
              <a:t> AIP</a:t>
            </a:r>
            <a:endParaRPr lang="en-US" sz="3500" kern="1200" cap="small" dirty="0">
              <a:solidFill>
                <a:srgbClr val="FFFFFF"/>
              </a:solidFill>
            </a:endParaRPr>
          </a:p>
        </p:txBody>
      </p:sp>
      <p:sp>
        <p:nvSpPr>
          <p:cNvPr id="6" name="Espace réservé du contenu 2"/>
          <p:cNvSpPr>
            <a:spLocks noGrp="1"/>
          </p:cNvSpPr>
          <p:nvPr>
            <p:ph sz="half" idx="1"/>
          </p:nvPr>
        </p:nvSpPr>
        <p:spPr>
          <a:xfrm>
            <a:off x="3044951" y="2010747"/>
            <a:ext cx="3551792" cy="3433234"/>
          </a:xfrm>
        </p:spPr>
        <p:txBody>
          <a:bodyPr>
            <a:normAutofit fontScale="62500" lnSpcReduction="20000"/>
          </a:bodyPr>
          <a:lstStyle/>
          <a:p>
            <a:pPr marL="0" indent="0">
              <a:buNone/>
            </a:pPr>
            <a:r>
              <a:rPr lang="fr-CH" sz="2900" cap="small" dirty="0"/>
              <a:t>Direction </a:t>
            </a:r>
            <a:r>
              <a:rPr lang="fr-CH" sz="2900" cap="small" dirty="0" smtClean="0"/>
              <a:t>:</a:t>
            </a:r>
          </a:p>
          <a:p>
            <a:pPr marL="0" indent="0">
              <a:buNone/>
            </a:pPr>
            <a:endParaRPr lang="fr-CH" sz="2900" cap="small" dirty="0" smtClean="0"/>
          </a:p>
          <a:p>
            <a:pPr marL="0" indent="0">
              <a:buNone/>
              <a:tabLst>
                <a:tab pos="895350" algn="l"/>
                <a:tab pos="4302125" algn="l"/>
              </a:tabLst>
            </a:pPr>
            <a:r>
              <a:rPr lang="fr-CH" sz="2900" dirty="0" smtClean="0"/>
              <a:t>Président </a:t>
            </a:r>
            <a:r>
              <a:rPr lang="fr-CH" sz="2900" dirty="0"/>
              <a:t>: Philippe </a:t>
            </a:r>
            <a:r>
              <a:rPr lang="fr-CH" sz="2900" dirty="0" err="1"/>
              <a:t>Lebet</a:t>
            </a:r>
            <a:endParaRPr lang="fr-CH" sz="2900" dirty="0"/>
          </a:p>
          <a:p>
            <a:pPr marL="0" indent="0">
              <a:buNone/>
              <a:tabLst>
                <a:tab pos="895350" algn="l"/>
                <a:tab pos="4302125" algn="l"/>
              </a:tabLst>
            </a:pPr>
            <a:r>
              <a:rPr lang="fr-CH" sz="2900" dirty="0"/>
              <a:t>Vice-Président : André Hämmerli</a:t>
            </a:r>
          </a:p>
          <a:p>
            <a:pPr marL="0" indent="0">
              <a:buNone/>
            </a:pPr>
            <a:r>
              <a:rPr lang="fr-CH" sz="2900" dirty="0" err="1" smtClean="0"/>
              <a:t>Benninger</a:t>
            </a:r>
            <a:r>
              <a:rPr lang="fr-CH" sz="2900" dirty="0" smtClean="0"/>
              <a:t> René</a:t>
            </a:r>
          </a:p>
          <a:p>
            <a:pPr marL="0" indent="0">
              <a:buNone/>
            </a:pPr>
            <a:r>
              <a:rPr lang="fr-CH" sz="2900" dirty="0" smtClean="0"/>
              <a:t>Bouille Coralie</a:t>
            </a:r>
            <a:endParaRPr lang="fr-CH" sz="2900" dirty="0"/>
          </a:p>
          <a:p>
            <a:pPr marL="0" indent="0">
              <a:buNone/>
            </a:pPr>
            <a:r>
              <a:rPr lang="fr-CH" sz="2900" dirty="0" smtClean="0"/>
              <a:t>Greub François-Maxime</a:t>
            </a:r>
            <a:endParaRPr lang="fr-CH" sz="2900" dirty="0"/>
          </a:p>
          <a:p>
            <a:pPr marL="0" indent="0">
              <a:buNone/>
            </a:pPr>
            <a:r>
              <a:rPr lang="fr-CH" sz="2900" dirty="0" smtClean="0"/>
              <a:t>Moesch Pascal</a:t>
            </a:r>
            <a:endParaRPr lang="fr-CH" sz="2900" dirty="0"/>
          </a:p>
          <a:p>
            <a:pPr marL="0" indent="0">
              <a:buNone/>
            </a:pPr>
            <a:r>
              <a:rPr lang="fr-CH" sz="2900" dirty="0" smtClean="0"/>
              <a:t>Stauffer Raymond</a:t>
            </a:r>
            <a:endParaRPr lang="fr-CH" sz="2900" dirty="0"/>
          </a:p>
          <a:p>
            <a:pPr marL="0" indent="0">
              <a:buNone/>
            </a:pPr>
            <a:r>
              <a:rPr lang="fr-CH" sz="2900" dirty="0" smtClean="0"/>
              <a:t>Ventura Fabio</a:t>
            </a:r>
            <a:endParaRPr lang="fr-CH" sz="2900" dirty="0"/>
          </a:p>
          <a:p>
            <a:pPr marL="0" indent="0">
              <a:buNone/>
            </a:pPr>
            <a:r>
              <a:rPr lang="fr-CH" sz="2900" cap="small" dirty="0"/>
              <a:t>	</a:t>
            </a:r>
          </a:p>
          <a:p>
            <a:pPr marL="0" indent="0">
              <a:buNone/>
            </a:pPr>
            <a:endParaRPr lang="fr-CH" dirty="0"/>
          </a:p>
        </p:txBody>
      </p:sp>
      <p:sp>
        <p:nvSpPr>
          <p:cNvPr id="10" name="ZoneTexte 9"/>
          <p:cNvSpPr txBox="1"/>
          <p:nvPr/>
        </p:nvSpPr>
        <p:spPr>
          <a:xfrm>
            <a:off x="5564217" y="2296203"/>
            <a:ext cx="3788228" cy="2862322"/>
          </a:xfrm>
          <a:prstGeom prst="rect">
            <a:avLst/>
          </a:prstGeom>
          <a:noFill/>
        </p:spPr>
        <p:txBody>
          <a:bodyPr wrap="square" rtlCol="0">
            <a:spAutoFit/>
          </a:bodyPr>
          <a:lstStyle/>
          <a:p>
            <a:pPr marL="895350" indent="0">
              <a:buNone/>
              <a:tabLst>
                <a:tab pos="895350" algn="l"/>
                <a:tab pos="4749800" algn="l"/>
              </a:tabLst>
            </a:pPr>
            <a:endParaRPr lang="fr-CH" dirty="0" smtClean="0"/>
          </a:p>
          <a:p>
            <a:pPr marL="895350" indent="0">
              <a:buNone/>
              <a:tabLst>
                <a:tab pos="895350" algn="l"/>
                <a:tab pos="4749800" algn="l"/>
              </a:tabLst>
            </a:pPr>
            <a:r>
              <a:rPr lang="fr-CH" dirty="0" smtClean="0"/>
              <a:t>Caste Philippe</a:t>
            </a:r>
          </a:p>
          <a:p>
            <a:pPr marL="895350" indent="0">
              <a:buNone/>
              <a:tabLst>
                <a:tab pos="895350" algn="l"/>
                <a:tab pos="4749800" algn="l"/>
              </a:tabLst>
            </a:pPr>
            <a:r>
              <a:rPr lang="fr-CH" dirty="0" err="1" smtClean="0"/>
              <a:t>Chave</a:t>
            </a:r>
            <a:r>
              <a:rPr lang="fr-CH" dirty="0" smtClean="0"/>
              <a:t> Philippe</a:t>
            </a:r>
          </a:p>
          <a:p>
            <a:pPr marL="895350" indent="0">
              <a:buNone/>
              <a:tabLst>
                <a:tab pos="895350" algn="l"/>
                <a:tab pos="4749800" algn="l"/>
              </a:tabLst>
            </a:pPr>
            <a:r>
              <a:rPr lang="fr-CH" dirty="0" smtClean="0"/>
              <a:t>Dreyer François</a:t>
            </a:r>
          </a:p>
          <a:p>
            <a:pPr marL="895350" indent="0">
              <a:buNone/>
              <a:tabLst>
                <a:tab pos="895350" algn="l"/>
                <a:tab pos="4749800" algn="l"/>
              </a:tabLst>
            </a:pPr>
            <a:r>
              <a:rPr lang="fr-CH" dirty="0" err="1" smtClean="0"/>
              <a:t>Engisch</a:t>
            </a:r>
            <a:r>
              <a:rPr lang="fr-CH" dirty="0" smtClean="0"/>
              <a:t> Joris</a:t>
            </a:r>
          </a:p>
          <a:p>
            <a:pPr marL="895350" indent="0">
              <a:buNone/>
              <a:tabLst>
                <a:tab pos="895350" algn="l"/>
                <a:tab pos="4749800" algn="l"/>
              </a:tabLst>
            </a:pPr>
            <a:r>
              <a:rPr lang="fr-CH" dirty="0" err="1" smtClean="0"/>
              <a:t>Guenin</a:t>
            </a:r>
            <a:r>
              <a:rPr lang="fr-CH" dirty="0" smtClean="0"/>
              <a:t> David</a:t>
            </a:r>
          </a:p>
          <a:p>
            <a:pPr marL="895350" indent="0">
              <a:buNone/>
              <a:tabLst>
                <a:tab pos="895350" algn="l"/>
                <a:tab pos="4749800" algn="l"/>
              </a:tabLst>
            </a:pPr>
            <a:r>
              <a:rPr lang="fr-CH" dirty="0" err="1" smtClean="0"/>
              <a:t>Kullmann</a:t>
            </a:r>
            <a:r>
              <a:rPr lang="fr-CH" dirty="0" smtClean="0"/>
              <a:t> Jean-Christophe</a:t>
            </a:r>
          </a:p>
          <a:p>
            <a:pPr marL="895350" indent="0">
              <a:buNone/>
              <a:tabLst>
                <a:tab pos="895350" algn="l"/>
                <a:tab pos="4749800" algn="l"/>
              </a:tabLst>
            </a:pPr>
            <a:r>
              <a:rPr lang="fr-CH" dirty="0" smtClean="0"/>
              <a:t>Rossetti </a:t>
            </a:r>
            <a:r>
              <a:rPr lang="fr-CH" dirty="0" err="1" smtClean="0"/>
              <a:t>Terenzio</a:t>
            </a:r>
            <a:endParaRPr lang="fr-CH" dirty="0" smtClean="0"/>
          </a:p>
          <a:p>
            <a:pPr marL="895350" indent="0">
              <a:buNone/>
              <a:tabLst>
                <a:tab pos="895350" algn="l"/>
                <a:tab pos="4749800" algn="l"/>
              </a:tabLst>
            </a:pPr>
            <a:r>
              <a:rPr lang="fr-CH" dirty="0" smtClean="0"/>
              <a:t>Thiébaud </a:t>
            </a:r>
            <a:r>
              <a:rPr lang="fr-CH" dirty="0"/>
              <a:t>Olivier</a:t>
            </a:r>
          </a:p>
          <a:p>
            <a:endParaRPr lang="fr-CH" dirty="0"/>
          </a:p>
        </p:txBody>
      </p:sp>
    </p:spTree>
    <p:extLst>
      <p:ext uri="{BB962C8B-B14F-4D97-AF65-F5344CB8AC3E}">
        <p14:creationId xmlns:p14="http://schemas.microsoft.com/office/powerpoint/2010/main" val="495085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smtClean="0"/>
              <a:t>Discussion, vote et décharge</a:t>
            </a:r>
          </a:p>
          <a:p>
            <a:pPr marL="457200" indent="-457200" algn="just">
              <a:buAutoNum type="arabicParenR"/>
            </a:pPr>
            <a:r>
              <a:rPr lang="fr-CH" dirty="0" smtClean="0"/>
              <a:t>Constitution </a:t>
            </a:r>
            <a:r>
              <a:rPr lang="fr-CH" dirty="0"/>
              <a:t>du Comité</a:t>
            </a:r>
          </a:p>
          <a:p>
            <a:pPr marL="457200" indent="-457200" algn="just">
              <a:buFont typeface="Arial" panose="020B0604020202020204" pitchFamily="34" charset="0"/>
              <a:buAutoNum type="arabicParenR"/>
            </a:pPr>
            <a:r>
              <a:rPr lang="fr-CH" b="1" dirty="0"/>
              <a:t>Prix AIP</a:t>
            </a:r>
          </a:p>
          <a:p>
            <a:pPr marL="457200" indent="-457200" algn="just">
              <a:buAutoNum type="arabicParenR"/>
            </a:pPr>
            <a:r>
              <a:rPr lang="fr-CH"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1163194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kern="1200" cap="small" dirty="0" smtClean="0">
                <a:solidFill>
                  <a:srgbClr val="FFFFFF"/>
                </a:solidFill>
                <a:latin typeface="+mj-lt"/>
                <a:ea typeface="+mj-ea"/>
                <a:cs typeface="+mj-cs"/>
              </a:rPr>
              <a:t/>
            </a:r>
            <a:br>
              <a:rPr lang="en-US" kern="1200" cap="small" dirty="0" smtClean="0">
                <a:solidFill>
                  <a:srgbClr val="FFFFFF"/>
                </a:solidFill>
                <a:latin typeface="+mj-lt"/>
                <a:ea typeface="+mj-ea"/>
                <a:cs typeface="+mj-cs"/>
              </a:rPr>
            </a:br>
            <a:r>
              <a:rPr lang="en-US" sz="3500" kern="1200" cap="small" dirty="0" smtClean="0">
                <a:solidFill>
                  <a:srgbClr val="FFFFFF"/>
                </a:solidFill>
              </a:rPr>
              <a:t>Prix AIP</a:t>
            </a:r>
            <a:br>
              <a:rPr lang="en-US" sz="3500" kern="1200" cap="small" dirty="0" smtClean="0">
                <a:solidFill>
                  <a:srgbClr val="FFFFFF"/>
                </a:solidFill>
              </a:rPr>
            </a:br>
            <a:r>
              <a:rPr lang="en-US" sz="3500" kern="1200" cap="small" dirty="0" smtClean="0">
                <a:solidFill>
                  <a:srgbClr val="FFFFFF"/>
                </a:solidFill>
              </a:rPr>
              <a:t/>
            </a:r>
            <a:br>
              <a:rPr lang="en-US" sz="3500" kern="1200" cap="small" dirty="0" smtClean="0">
                <a:solidFill>
                  <a:srgbClr val="FFFFFF"/>
                </a:solidFill>
              </a:rPr>
            </a:br>
            <a:r>
              <a:rPr lang="en-US" sz="3500" cap="small" dirty="0" smtClean="0">
                <a:solidFill>
                  <a:srgbClr val="FFFFFF"/>
                </a:solidFill>
              </a:rPr>
              <a:t>(Philippe Lebet)</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116197"/>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60084" y="2921169"/>
            <a:ext cx="4968096" cy="1015663"/>
          </a:xfrm>
          <a:prstGeom prst="rect">
            <a:avLst/>
          </a:prstGeom>
        </p:spPr>
        <p:txBody>
          <a:bodyPr wrap="square">
            <a:spAutoFit/>
          </a:bodyPr>
          <a:lstStyle/>
          <a:p>
            <a:pPr algn="ctr"/>
            <a:r>
              <a:rPr lang="fr-CH" sz="3000" cap="small" dirty="0"/>
              <a:t>à la meilleure entreprise industrielle formatrice </a:t>
            </a:r>
          </a:p>
        </p:txBody>
      </p:sp>
    </p:spTree>
    <p:extLst>
      <p:ext uri="{BB962C8B-B14F-4D97-AF65-F5344CB8AC3E}">
        <p14:creationId xmlns:p14="http://schemas.microsoft.com/office/powerpoint/2010/main" val="1472414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
            </a:r>
            <a:br>
              <a:rPr lang="en-US" sz="3500" kern="1200" cap="small" dirty="0" smtClean="0">
                <a:solidFill>
                  <a:srgbClr val="FFFFFF"/>
                </a:solidFill>
              </a:rPr>
            </a:br>
            <a:r>
              <a:rPr lang="en-US" sz="3500" kern="1200" cap="small" dirty="0" smtClean="0">
                <a:solidFill>
                  <a:srgbClr val="FFFFFF"/>
                </a:solidFill>
              </a:rPr>
              <a:t>Prix AIP</a:t>
            </a:r>
            <a:br>
              <a:rPr lang="en-US" sz="3500" kern="1200" cap="small" dirty="0" smtClean="0">
                <a:solidFill>
                  <a:srgbClr val="FFFFFF"/>
                </a:solidFill>
              </a:rPr>
            </a:br>
            <a:r>
              <a:rPr lang="en-US" sz="3500" cap="small" dirty="0" err="1" smtClean="0">
                <a:solidFill>
                  <a:srgbClr val="FFFFFF"/>
                </a:solidFill>
              </a:rPr>
              <a:t>Objectifs</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241158"/>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044951" y="1210647"/>
            <a:ext cx="5893776" cy="499654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013" indent="-354013">
              <a:buFont typeface="+mj-lt"/>
              <a:buAutoNum type="arabicPeriod"/>
            </a:pPr>
            <a:r>
              <a:rPr lang="fr-CH" sz="1800" cap="small" dirty="0" smtClean="0"/>
              <a:t>Objectifs</a:t>
            </a:r>
          </a:p>
          <a:p>
            <a:pPr marL="0" indent="0">
              <a:buFont typeface="Arial" panose="020B0604020202020204" pitchFamily="34" charset="0"/>
              <a:buNone/>
            </a:pPr>
            <a:endParaRPr lang="fr-CH" sz="1800" dirty="0" smtClean="0"/>
          </a:p>
          <a:p>
            <a:pPr algn="just"/>
            <a:r>
              <a:rPr lang="fr-CH" sz="1800" dirty="0" smtClean="0"/>
              <a:t>Nouvelle loi sur la formation duale votée par le grand conseil :</a:t>
            </a:r>
          </a:p>
          <a:p>
            <a:pPr marL="541338" lvl="1" indent="-187325" algn="just"/>
            <a:r>
              <a:rPr lang="fr-CH" sz="1800" dirty="0" smtClean="0"/>
              <a:t>Ponction 0.58 % de la masse salariale de chaque entreprise</a:t>
            </a:r>
          </a:p>
          <a:p>
            <a:pPr marL="541338" lvl="1" indent="-187325" algn="just"/>
            <a:r>
              <a:rPr lang="fr-CH" sz="1800" dirty="0" smtClean="0"/>
              <a:t>Versement par l’Etat (fond dédié) de 5’000.– par apprenti en moyenne par année.</a:t>
            </a:r>
          </a:p>
          <a:p>
            <a:pPr algn="just"/>
            <a:r>
              <a:rPr lang="fr-CH" sz="1800" dirty="0" smtClean="0"/>
              <a:t>L’AIP soutien la formation duale dans le canton,</a:t>
            </a:r>
          </a:p>
          <a:p>
            <a:pPr algn="just"/>
            <a:r>
              <a:rPr lang="fr-CH" sz="1800" dirty="0" smtClean="0"/>
              <a:t>L’AIP a décidé d’encourager </a:t>
            </a:r>
            <a:r>
              <a:rPr lang="fr-CH" sz="1800" dirty="0" smtClean="0">
                <a:solidFill>
                  <a:srgbClr val="FF0000"/>
                </a:solidFill>
              </a:rPr>
              <a:t>les TPE et les PME industrielles Neuchâteloises</a:t>
            </a:r>
            <a:r>
              <a:rPr lang="fr-CH" sz="1800" dirty="0" smtClean="0"/>
              <a:t> à engager des apprentis en mettant sur pied un prix AIP qui récompensera les meilleures entreprises industrielles formatrices.</a:t>
            </a:r>
          </a:p>
          <a:p>
            <a:pPr marL="0" indent="0" algn="just">
              <a:buFont typeface="Arial" panose="020B0604020202020204" pitchFamily="34" charset="0"/>
              <a:buNone/>
            </a:pPr>
            <a:endParaRPr lang="fr-CH" sz="1800" dirty="0" smtClean="0"/>
          </a:p>
          <a:p>
            <a:pPr marL="0" indent="0" algn="just">
              <a:buFont typeface="Arial" panose="020B0604020202020204" pitchFamily="34" charset="0"/>
              <a:buNone/>
            </a:pPr>
            <a:r>
              <a:rPr lang="fr-CH" sz="1800" dirty="0" smtClean="0"/>
              <a:t>Tous les deux ans, l’AIP distribuera un prix de CHF 15'000.- à partager entre les trois finalistes.</a:t>
            </a:r>
            <a:endParaRPr lang="fr-CH" sz="1800" dirty="0"/>
          </a:p>
        </p:txBody>
      </p:sp>
    </p:spTree>
    <p:extLst>
      <p:ext uri="{BB962C8B-B14F-4D97-AF65-F5344CB8AC3E}">
        <p14:creationId xmlns:p14="http://schemas.microsoft.com/office/powerpoint/2010/main" val="1695251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
            </a:r>
            <a:br>
              <a:rPr lang="en-US" sz="3500" kern="1200" cap="small" dirty="0" smtClean="0">
                <a:solidFill>
                  <a:srgbClr val="FFFFFF"/>
                </a:solidFill>
              </a:rPr>
            </a:br>
            <a:r>
              <a:rPr lang="en-US" sz="3500" kern="1200" cap="small" dirty="0" smtClean="0">
                <a:solidFill>
                  <a:srgbClr val="FFFFFF"/>
                </a:solidFill>
              </a:rPr>
              <a:t>Prix AIP</a:t>
            </a:r>
            <a:br>
              <a:rPr lang="en-US" sz="3500" kern="1200" cap="small" dirty="0" smtClean="0">
                <a:solidFill>
                  <a:srgbClr val="FFFFFF"/>
                </a:solidFill>
              </a:rPr>
            </a:br>
            <a:r>
              <a:rPr lang="en-US" sz="3500" cap="small" dirty="0" smtClean="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256398"/>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3044950" y="1240971"/>
            <a:ext cx="5921768" cy="5458409"/>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013" indent="-354013">
              <a:buFont typeface="Arial" panose="020B0604020202020204" pitchFamily="34" charset="0"/>
              <a:buNone/>
            </a:pPr>
            <a:r>
              <a:rPr lang="fr-CH" dirty="0" smtClean="0"/>
              <a:t>2</a:t>
            </a:r>
            <a:r>
              <a:rPr lang="fr-CH" sz="3300" dirty="0" smtClean="0"/>
              <a:t>.   </a:t>
            </a:r>
            <a:r>
              <a:rPr lang="fr-CH" sz="3300" cap="small" dirty="0" smtClean="0"/>
              <a:t>Conditions de candidatures</a:t>
            </a:r>
          </a:p>
          <a:p>
            <a:pPr marL="354013" indent="0" algn="just">
              <a:buFont typeface="Arial" panose="020B0604020202020204" pitchFamily="34" charset="0"/>
              <a:buNone/>
            </a:pPr>
            <a:endParaRPr lang="fr-CH" sz="3300" dirty="0" smtClean="0"/>
          </a:p>
          <a:p>
            <a:pPr marL="354013" indent="0" algn="just">
              <a:buFont typeface="Arial" panose="020B0604020202020204" pitchFamily="34" charset="0"/>
              <a:buNone/>
            </a:pPr>
            <a:r>
              <a:rPr lang="fr-CH" sz="3300" dirty="0" smtClean="0"/>
              <a:t>Seules les petites et moyennes entreprises industrielles, domiciliées dans le canton de Neuchâtel, sont éligibles.</a:t>
            </a:r>
          </a:p>
          <a:p>
            <a:pPr marL="0" indent="0">
              <a:buFont typeface="Arial" panose="020B0604020202020204" pitchFamily="34" charset="0"/>
              <a:buNone/>
            </a:pPr>
            <a:endParaRPr lang="fr-CH" sz="3300" dirty="0" smtClean="0"/>
          </a:p>
          <a:p>
            <a:pPr marL="354013" indent="-354013">
              <a:buFont typeface="Arial" panose="020B0604020202020204" pitchFamily="34" charset="0"/>
              <a:buNone/>
            </a:pPr>
            <a:r>
              <a:rPr lang="fr-CH" sz="3300" dirty="0" smtClean="0"/>
              <a:t>3.	</a:t>
            </a:r>
            <a:r>
              <a:rPr lang="fr-CH" sz="3300" cap="small" dirty="0" smtClean="0"/>
              <a:t>Le comité de sélection</a:t>
            </a:r>
          </a:p>
          <a:p>
            <a:pPr marL="354013" indent="0" algn="just">
              <a:buFont typeface="Arial" panose="020B0604020202020204" pitchFamily="34" charset="0"/>
              <a:buNone/>
            </a:pPr>
            <a:endParaRPr lang="fr-CH" sz="3300" dirty="0" smtClean="0"/>
          </a:p>
          <a:p>
            <a:pPr marL="354013" indent="0" algn="just">
              <a:buFont typeface="Arial" panose="020B0604020202020204" pitchFamily="34" charset="0"/>
              <a:buNone/>
            </a:pPr>
            <a:r>
              <a:rPr lang="fr-CH" sz="3300" dirty="0" smtClean="0"/>
              <a:t>Le comité est composé de maximum 10 membres, dont 4 font partie de l’AIP. Le comité présélectionne les candidatures.</a:t>
            </a:r>
          </a:p>
          <a:p>
            <a:pPr marL="354013" indent="0" algn="just">
              <a:buFont typeface="Arial" panose="020B0604020202020204" pitchFamily="34" charset="0"/>
              <a:buNone/>
            </a:pPr>
            <a:endParaRPr lang="fr-CH" sz="3300" dirty="0" smtClean="0"/>
          </a:p>
          <a:p>
            <a:pPr marL="354013" indent="0" algn="just">
              <a:buFont typeface="Arial" panose="020B0604020202020204" pitchFamily="34" charset="0"/>
              <a:buNone/>
            </a:pPr>
            <a:r>
              <a:rPr lang="fr-CH" sz="3300" dirty="0" smtClean="0"/>
              <a:t>Le (la) Président(e) organise son comité. Chaque membre dispose d’une voix. Les décisions sont prises à la majorité des 4/5 des voix présentes ou représentées. Le (la) Président(e) est désigné(e) par son comité. Il(elle) présente les résultats de la sélection lors de l’AG de l’AIP et distribue les prix aux lauréats.</a:t>
            </a:r>
          </a:p>
          <a:p>
            <a:pPr marL="354013" indent="0" algn="just">
              <a:buFont typeface="Arial" panose="020B0604020202020204" pitchFamily="34" charset="0"/>
              <a:buNone/>
            </a:pPr>
            <a:endParaRPr lang="fr-CH" sz="3300" dirty="0" smtClean="0"/>
          </a:p>
          <a:p>
            <a:pPr marL="354013" indent="0">
              <a:buFont typeface="Arial" panose="020B0604020202020204" pitchFamily="34" charset="0"/>
              <a:buNone/>
            </a:pPr>
            <a:r>
              <a:rPr lang="fr-CH" sz="3300" dirty="0" smtClean="0"/>
              <a:t>Le prix peut être parrainé.</a:t>
            </a:r>
          </a:p>
          <a:p>
            <a:pPr marL="0" indent="0">
              <a:buFont typeface="Arial" panose="020B0604020202020204" pitchFamily="34" charset="0"/>
              <a:buNone/>
            </a:pPr>
            <a:endParaRPr lang="fr-CH" dirty="0"/>
          </a:p>
        </p:txBody>
      </p:sp>
    </p:spTree>
    <p:extLst>
      <p:ext uri="{BB962C8B-B14F-4D97-AF65-F5344CB8AC3E}">
        <p14:creationId xmlns:p14="http://schemas.microsoft.com/office/powerpoint/2010/main" val="2723806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265493"/>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030820" y="1222310"/>
            <a:ext cx="5833262" cy="51411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013" indent="-354013">
              <a:lnSpc>
                <a:spcPct val="120000"/>
              </a:lnSpc>
              <a:buFont typeface="Arial" panose="020B0604020202020204" pitchFamily="34" charset="0"/>
              <a:buAutoNum type="arabicPeriod" startAt="4"/>
            </a:pPr>
            <a:r>
              <a:rPr lang="fr-CH" sz="1800" cap="small" dirty="0" smtClean="0"/>
              <a:t>Prix</a:t>
            </a:r>
          </a:p>
          <a:p>
            <a:pPr marL="0" indent="0">
              <a:lnSpc>
                <a:spcPct val="120000"/>
              </a:lnSpc>
              <a:buFont typeface="Arial" panose="020B0604020202020204" pitchFamily="34" charset="0"/>
              <a:buNone/>
            </a:pPr>
            <a:endParaRPr lang="fr-CH" sz="1800" dirty="0" smtClean="0"/>
          </a:p>
          <a:p>
            <a:pPr marL="354013" indent="0" algn="just">
              <a:lnSpc>
                <a:spcPct val="120000"/>
              </a:lnSpc>
              <a:buFont typeface="Arial" panose="020B0604020202020204" pitchFamily="34" charset="0"/>
              <a:buNone/>
            </a:pPr>
            <a:r>
              <a:rPr lang="fr-CH" sz="1800" dirty="0" smtClean="0"/>
              <a:t>Le prix de CHF 15’000.—  sera distribué lors de l’Assemblée Générale de l’AIP :</a:t>
            </a:r>
          </a:p>
          <a:p>
            <a:pPr marL="354013" indent="0" algn="just">
              <a:lnSpc>
                <a:spcPct val="120000"/>
              </a:lnSpc>
              <a:buFont typeface="Arial" panose="020B0604020202020204" pitchFamily="34" charset="0"/>
              <a:buNone/>
            </a:pPr>
            <a:endParaRPr lang="fr-CH" sz="1800" dirty="0" smtClean="0"/>
          </a:p>
          <a:p>
            <a:pPr marL="1790700" indent="-1436688" algn="just">
              <a:lnSpc>
                <a:spcPct val="120000"/>
              </a:lnSpc>
              <a:buFont typeface="Arial" panose="020B0604020202020204" pitchFamily="34" charset="0"/>
              <a:buNone/>
              <a:tabLst>
                <a:tab pos="1436688" algn="l"/>
              </a:tabLst>
            </a:pPr>
            <a:r>
              <a:rPr lang="fr-CH" sz="1800" dirty="0" smtClean="0"/>
              <a:t>Premier	:	CHF 10’000.- + film 3’ + label « AIP - meilleure PME industrielle formatrice »</a:t>
            </a:r>
          </a:p>
          <a:p>
            <a:pPr marL="354013" indent="0" algn="just">
              <a:lnSpc>
                <a:spcPct val="120000"/>
              </a:lnSpc>
              <a:buFont typeface="Arial" panose="020B0604020202020204" pitchFamily="34" charset="0"/>
              <a:buNone/>
              <a:tabLst>
                <a:tab pos="1436688" algn="l"/>
                <a:tab pos="1520825" algn="l"/>
                <a:tab pos="1790700" algn="l"/>
              </a:tabLst>
            </a:pPr>
            <a:r>
              <a:rPr lang="fr-CH" sz="1800" dirty="0" smtClean="0"/>
              <a:t>Deuxième	:		CHF 3’000.- + film 3’</a:t>
            </a:r>
          </a:p>
          <a:p>
            <a:pPr marL="354013" indent="0" algn="just">
              <a:lnSpc>
                <a:spcPct val="120000"/>
              </a:lnSpc>
              <a:buFont typeface="Arial" panose="020B0604020202020204" pitchFamily="34" charset="0"/>
              <a:buNone/>
              <a:tabLst>
                <a:tab pos="1436688" algn="l"/>
                <a:tab pos="1520825" algn="l"/>
                <a:tab pos="1790700" algn="l"/>
              </a:tabLst>
            </a:pPr>
            <a:r>
              <a:rPr lang="fr-CH" sz="1800" dirty="0" smtClean="0"/>
              <a:t>Troisième	:		CHF 2’000.- + film 3’</a:t>
            </a:r>
          </a:p>
          <a:p>
            <a:pPr marL="0" indent="0">
              <a:lnSpc>
                <a:spcPct val="120000"/>
              </a:lnSpc>
              <a:buFont typeface="Arial" panose="020B0604020202020204" pitchFamily="34" charset="0"/>
              <a:buNone/>
            </a:pPr>
            <a:endParaRPr lang="fr-CH" sz="1800" dirty="0" smtClean="0"/>
          </a:p>
          <a:p>
            <a:pPr marL="354013" indent="0" algn="just">
              <a:lnSpc>
                <a:spcPct val="120000"/>
              </a:lnSpc>
              <a:buFont typeface="Arial" panose="020B0604020202020204" pitchFamily="34" charset="0"/>
              <a:buNone/>
            </a:pPr>
            <a:r>
              <a:rPr lang="fr-CH" sz="1800" dirty="0" smtClean="0"/>
              <a:t>Le film pourra ensuite être utilisé à toute fin commerciale par les lauréats. Le vainqueur pourra utiliser le label « AIP - meilleure PME industrielle formatrice » dans sa communication.</a:t>
            </a:r>
          </a:p>
          <a:p>
            <a:pPr marL="0" indent="0">
              <a:lnSpc>
                <a:spcPct val="120000"/>
              </a:lnSpc>
              <a:buFont typeface="Arial" panose="020B0604020202020204" pitchFamily="34" charset="0"/>
              <a:buNone/>
            </a:pPr>
            <a:endParaRPr lang="fr-CH" sz="1800" dirty="0"/>
          </a:p>
        </p:txBody>
      </p:sp>
    </p:spTree>
    <p:extLst>
      <p:ext uri="{BB962C8B-B14F-4D97-AF65-F5344CB8AC3E}">
        <p14:creationId xmlns:p14="http://schemas.microsoft.com/office/powerpoint/2010/main" val="1552904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308509"/>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3044951" y="1399592"/>
            <a:ext cx="5819131" cy="50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013" indent="-354013">
              <a:buFont typeface="Arial" panose="020B0604020202020204" pitchFamily="34" charset="0"/>
              <a:buAutoNum type="arabicPeriod" startAt="5"/>
              <a:tabLst>
                <a:tab pos="354013" algn="l"/>
              </a:tabLst>
            </a:pPr>
            <a:r>
              <a:rPr lang="fr-CH" sz="1800" cap="small" dirty="0" smtClean="0"/>
              <a:t>Critères de sélection</a:t>
            </a:r>
          </a:p>
          <a:p>
            <a:pPr marL="0" indent="0">
              <a:buFont typeface="Arial" panose="020B0604020202020204" pitchFamily="34" charset="0"/>
              <a:buNone/>
              <a:tabLst>
                <a:tab pos="354013" algn="l"/>
              </a:tabLst>
            </a:pPr>
            <a:endParaRPr lang="fr-CH" sz="1800" cap="small" dirty="0" smtClean="0"/>
          </a:p>
          <a:p>
            <a:pPr marL="625475" indent="-271463" algn="just"/>
            <a:r>
              <a:rPr lang="fr-CH" sz="1800" dirty="0" smtClean="0"/>
              <a:t>Nombre d’apprenants dans les métiers techniques formés durant les trois dernières années par rapport au nombre d’employés ordinaires (équivalents plein temps) et offre d’emploi dans l’entreprise une fois la formation achevée  (60 points distribués) ;</a:t>
            </a:r>
          </a:p>
          <a:p>
            <a:pPr marL="354012" indent="0" algn="just">
              <a:buNone/>
            </a:pPr>
            <a:endParaRPr lang="fr-CH" sz="1800" dirty="0" smtClean="0"/>
          </a:p>
          <a:p>
            <a:pPr marL="625475" indent="-271463" algn="just"/>
            <a:r>
              <a:rPr lang="fr-CH" sz="1800" dirty="0" smtClean="0"/>
              <a:t>Compétences et motivation du formateur en entreprise (15 points distribués) ;</a:t>
            </a:r>
          </a:p>
          <a:p>
            <a:pPr marL="354012" indent="0" algn="just">
              <a:buNone/>
            </a:pPr>
            <a:endParaRPr lang="fr-CH" sz="1800" dirty="0" smtClean="0"/>
          </a:p>
          <a:p>
            <a:pPr marL="625475" indent="-271463" algn="just"/>
            <a:r>
              <a:rPr lang="fr-CH" sz="1800" dirty="0" smtClean="0"/>
              <a:t>Résultat des apprenants (15 points distribués) ;</a:t>
            </a:r>
          </a:p>
          <a:p>
            <a:pPr marL="354012" indent="0" algn="just">
              <a:buNone/>
            </a:pPr>
            <a:endParaRPr lang="fr-CH" sz="1800" dirty="0" smtClean="0"/>
          </a:p>
          <a:p>
            <a:pPr marL="625475" indent="-271463" algn="just"/>
            <a:r>
              <a:rPr lang="fr-CH" sz="1800" dirty="0" smtClean="0"/>
              <a:t>Organisation du plan d’étude au sein de l’entreprise (10 points distribués). </a:t>
            </a:r>
            <a:endParaRPr lang="fr-CH" sz="1800" dirty="0"/>
          </a:p>
        </p:txBody>
      </p:sp>
    </p:spTree>
    <p:extLst>
      <p:ext uri="{BB962C8B-B14F-4D97-AF65-F5344CB8AC3E}">
        <p14:creationId xmlns:p14="http://schemas.microsoft.com/office/powerpoint/2010/main" val="22764169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42" y="2278767"/>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044950" y="1772816"/>
            <a:ext cx="5949760" cy="4353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4013" indent="-354013">
              <a:buFont typeface="Arial" panose="020B0604020202020204" pitchFamily="34" charset="0"/>
              <a:buAutoNum type="arabicPeriod" startAt="6"/>
              <a:tabLst>
                <a:tab pos="354013" algn="l"/>
              </a:tabLst>
            </a:pPr>
            <a:r>
              <a:rPr lang="fr-CH" sz="1800" cap="small" dirty="0" smtClean="0"/>
              <a:t>Calendrier</a:t>
            </a:r>
          </a:p>
          <a:p>
            <a:pPr marL="354013" indent="-354013">
              <a:buFont typeface="Arial" panose="020B0604020202020204" pitchFamily="34" charset="0"/>
              <a:buAutoNum type="arabicPeriod" startAt="6"/>
              <a:tabLst>
                <a:tab pos="354013" algn="l"/>
              </a:tabLst>
            </a:pPr>
            <a:endParaRPr lang="fr-CH" sz="1800" cap="small" dirty="0" smtClean="0"/>
          </a:p>
          <a:p>
            <a:pPr marL="541338" indent="-187325" algn="just">
              <a:tabLst>
                <a:tab pos="2062163" algn="l"/>
                <a:tab pos="2239963" algn="l"/>
              </a:tabLst>
            </a:pPr>
            <a:r>
              <a:rPr lang="fr-CH" sz="1800" dirty="0" smtClean="0"/>
              <a:t>Juin	:	ouverture des dossiers de			candidatures lors de l’AG de l’AIP</a:t>
            </a:r>
          </a:p>
          <a:p>
            <a:pPr marL="541338" indent="-187325" algn="just">
              <a:tabLst>
                <a:tab pos="2062163" algn="l"/>
                <a:tab pos="2239963" algn="l"/>
              </a:tabLst>
            </a:pPr>
            <a:r>
              <a:rPr lang="fr-CH" sz="1800" dirty="0" smtClean="0"/>
              <a:t>30 septembre	:	délai de dépôt des dossiers de 			candidatures</a:t>
            </a:r>
          </a:p>
          <a:p>
            <a:pPr marL="541338" indent="-187325" algn="just">
              <a:tabLst>
                <a:tab pos="2062163" algn="l"/>
                <a:tab pos="2239963" algn="l"/>
              </a:tabLst>
            </a:pPr>
            <a:r>
              <a:rPr lang="fr-CH" sz="1800" dirty="0" smtClean="0"/>
              <a:t>Octobre-février	:	analyse des dossiers par le 			comité de sélection</a:t>
            </a:r>
          </a:p>
          <a:p>
            <a:pPr marL="541338" indent="-187325" algn="just">
              <a:tabLst>
                <a:tab pos="2062163" algn="l"/>
                <a:tab pos="2239963" algn="l"/>
              </a:tabLst>
            </a:pPr>
            <a:r>
              <a:rPr lang="fr-CH" sz="1800" dirty="0" smtClean="0"/>
              <a:t>04 mars	:	proclamation des trois finalistes</a:t>
            </a:r>
          </a:p>
          <a:p>
            <a:pPr marL="541338" indent="-187325" algn="just">
              <a:tabLst>
                <a:tab pos="2062163" algn="l"/>
                <a:tab pos="2239963" algn="l"/>
              </a:tabLst>
            </a:pPr>
            <a:r>
              <a:rPr lang="fr-CH" sz="1800" dirty="0" smtClean="0"/>
              <a:t>Avril-mai	:	tournage et réalisation des films</a:t>
            </a:r>
          </a:p>
          <a:p>
            <a:pPr marL="541338" indent="-187325" algn="just">
              <a:tabLst>
                <a:tab pos="2062163" algn="l"/>
                <a:tab pos="2239963" algn="l"/>
              </a:tabLst>
            </a:pPr>
            <a:r>
              <a:rPr lang="fr-CH" sz="1800" dirty="0" smtClean="0"/>
              <a:t>Juin	: 	distribution des prix aux 				finalistes lors de l’AG de l’AIP</a:t>
            </a:r>
          </a:p>
          <a:p>
            <a:pPr marL="0" indent="0">
              <a:buFont typeface="Arial" panose="020B0604020202020204" pitchFamily="34" charset="0"/>
              <a:buNone/>
            </a:pPr>
            <a:endParaRPr lang="fr-CH" sz="1800" dirty="0"/>
          </a:p>
        </p:txBody>
      </p:sp>
    </p:spTree>
    <p:extLst>
      <p:ext uri="{BB962C8B-B14F-4D97-AF65-F5344CB8AC3E}">
        <p14:creationId xmlns:p14="http://schemas.microsoft.com/office/powerpoint/2010/main" val="429266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42" y="2286387"/>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3030820" y="1754155"/>
            <a:ext cx="5898576" cy="43720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tabLst>
                <a:tab pos="354013" algn="l"/>
              </a:tabLst>
            </a:pPr>
            <a:r>
              <a:rPr lang="fr-CH" sz="1800" dirty="0" smtClean="0"/>
              <a:t>7.	</a:t>
            </a:r>
            <a:r>
              <a:rPr lang="fr-CH" sz="1800" cap="small" dirty="0" smtClean="0"/>
              <a:t>Compétences</a:t>
            </a:r>
          </a:p>
          <a:p>
            <a:pPr marL="0" indent="0" algn="just">
              <a:buFont typeface="Arial" panose="020B0604020202020204" pitchFamily="34" charset="0"/>
              <a:buNone/>
            </a:pPr>
            <a:endParaRPr lang="fr-CH" sz="1800" dirty="0" smtClean="0"/>
          </a:p>
          <a:p>
            <a:pPr marL="354013" indent="0" algn="just">
              <a:buFont typeface="Arial" panose="020B0604020202020204" pitchFamily="34" charset="0"/>
              <a:buNone/>
            </a:pPr>
            <a:r>
              <a:rPr lang="fr-CH" sz="1800" dirty="0" smtClean="0"/>
              <a:t>Le comité de l’AIP est seul compétent pour apporter des modifications et/ou actualiser le règlement du prix de l’AIP.</a:t>
            </a:r>
          </a:p>
          <a:p>
            <a:pPr marL="354013" indent="0" algn="just">
              <a:buFont typeface="Arial" panose="020B0604020202020204" pitchFamily="34" charset="0"/>
              <a:buNone/>
            </a:pPr>
            <a:r>
              <a:rPr lang="fr-CH" sz="1800" dirty="0" smtClean="0"/>
              <a:t> </a:t>
            </a:r>
          </a:p>
          <a:p>
            <a:pPr marL="354013" indent="0" algn="just">
              <a:buFont typeface="Arial" panose="020B0604020202020204" pitchFamily="34" charset="0"/>
              <a:buNone/>
            </a:pPr>
            <a:r>
              <a:rPr lang="fr-CH" sz="1800" dirty="0" smtClean="0"/>
              <a:t>Le présent règlement a été approuvé par le comité de l’AIP lors de sa séance du 02 mai 2019.</a:t>
            </a:r>
          </a:p>
          <a:p>
            <a:pPr marL="354013" indent="0" algn="just">
              <a:buFont typeface="Arial" panose="020B0604020202020204" pitchFamily="34" charset="0"/>
              <a:buNone/>
            </a:pPr>
            <a:r>
              <a:rPr lang="fr-CH" sz="1800" dirty="0" smtClean="0"/>
              <a:t> </a:t>
            </a:r>
          </a:p>
          <a:p>
            <a:pPr marL="354013" indent="0" algn="just">
              <a:buFont typeface="Arial" panose="020B0604020202020204" pitchFamily="34" charset="0"/>
              <a:buNone/>
            </a:pPr>
            <a:r>
              <a:rPr lang="fr-CH" sz="1800" dirty="0" smtClean="0"/>
              <a:t>La Chaux-de-Fonds, le 03 mai 2019</a:t>
            </a:r>
          </a:p>
          <a:p>
            <a:pPr marL="0" indent="0">
              <a:buFont typeface="Arial" panose="020B0604020202020204" pitchFamily="34" charset="0"/>
              <a:buNone/>
            </a:pPr>
            <a:endParaRPr lang="fr-CH" dirty="0"/>
          </a:p>
        </p:txBody>
      </p:sp>
    </p:spTree>
    <p:extLst>
      <p:ext uri="{BB962C8B-B14F-4D97-AF65-F5344CB8AC3E}">
        <p14:creationId xmlns:p14="http://schemas.microsoft.com/office/powerpoint/2010/main" val="1504977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
            </a:r>
            <a:br>
              <a:rPr lang="en-US" sz="3500" kern="1200" cap="small" dirty="0" smtClean="0">
                <a:solidFill>
                  <a:srgbClr val="FFFFFF"/>
                </a:solidFill>
              </a:rPr>
            </a:br>
            <a:r>
              <a:rPr lang="en-US" sz="3500" kern="1200" cap="small" dirty="0" smtClean="0">
                <a:solidFill>
                  <a:srgbClr val="FFFFFF"/>
                </a:solidFill>
              </a:rPr>
              <a:t>Prix AIP</a:t>
            </a:r>
            <a:br>
              <a:rPr lang="en-US" sz="3500" kern="1200" cap="small" dirty="0" smtClean="0">
                <a:solidFill>
                  <a:srgbClr val="FFFFFF"/>
                </a:solidFill>
              </a:rPr>
            </a:br>
            <a:r>
              <a:rPr lang="en-US" sz="3500" cap="small" dirty="0" err="1" smtClean="0">
                <a:solidFill>
                  <a:srgbClr val="FFFFFF"/>
                </a:solidFill>
              </a:rPr>
              <a:t>Comité</a:t>
            </a:r>
            <a:r>
              <a:rPr lang="en-US" sz="3500" cap="small" dirty="0" smtClean="0">
                <a:solidFill>
                  <a:srgbClr val="FFFFFF"/>
                </a:solidFill>
              </a:rPr>
              <a:t> de </a:t>
            </a:r>
            <a:r>
              <a:rPr lang="en-US" sz="3500" cap="small" dirty="0" err="1" smtClean="0">
                <a:solidFill>
                  <a:srgbClr val="FFFFFF"/>
                </a:solidFill>
              </a:rPr>
              <a:t>sélection</a:t>
            </a:r>
            <a:endParaRPr lang="en-US" sz="3500" kern="1200" cap="small" dirty="0">
              <a:solidFill>
                <a:srgbClr val="FFFFFF"/>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77" y="2062949"/>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044950" y="1447800"/>
            <a:ext cx="5847589" cy="418484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tabLst>
                <a:tab pos="625475" algn="l"/>
                <a:tab pos="808038" algn="l"/>
                <a:tab pos="2687638" algn="l"/>
                <a:tab pos="4843463" algn="l"/>
              </a:tabLst>
            </a:pPr>
            <a:endParaRPr lang="fr-CH" sz="1500" dirty="0" smtClean="0"/>
          </a:p>
          <a:p>
            <a:pPr marL="0" indent="0" algn="just">
              <a:buFont typeface="Arial" panose="020B0604020202020204" pitchFamily="34" charset="0"/>
              <a:buNone/>
              <a:tabLst>
                <a:tab pos="625475" algn="l"/>
                <a:tab pos="808038" algn="l"/>
                <a:tab pos="2687638" algn="l"/>
                <a:tab pos="4843463" algn="l"/>
              </a:tabLst>
            </a:pPr>
            <a:endParaRPr lang="fr-CH" sz="1500" dirty="0"/>
          </a:p>
          <a:p>
            <a:pPr marL="0" indent="0" algn="just">
              <a:buFont typeface="Arial" panose="020B0604020202020204" pitchFamily="34" charset="0"/>
              <a:buNone/>
              <a:tabLst>
                <a:tab pos="625475" algn="l"/>
                <a:tab pos="808038" algn="l"/>
                <a:tab pos="2687638" algn="l"/>
                <a:tab pos="4843463" algn="l"/>
              </a:tabLst>
            </a:pPr>
            <a:endParaRPr lang="fr-CH" sz="1500" dirty="0" smtClean="0"/>
          </a:p>
          <a:p>
            <a:pPr marL="0" indent="0" algn="just">
              <a:buFont typeface="Arial" panose="020B0604020202020204" pitchFamily="34" charset="0"/>
              <a:buNone/>
              <a:tabLst>
                <a:tab pos="625475" algn="l"/>
                <a:tab pos="715963" algn="l"/>
                <a:tab pos="898525" algn="l"/>
                <a:tab pos="1074738" algn="l"/>
                <a:tab pos="2598738" algn="l"/>
              </a:tabLst>
            </a:pPr>
            <a:r>
              <a:rPr lang="fr-CH" sz="1500" dirty="0" smtClean="0"/>
              <a:t>Présidente	:	Manuela Surdez	CEO Goldec SA</a:t>
            </a:r>
          </a:p>
          <a:p>
            <a:pPr marL="0" indent="0" algn="just">
              <a:buFont typeface="Arial" panose="020B0604020202020204" pitchFamily="34" charset="0"/>
              <a:buNone/>
              <a:tabLst>
                <a:tab pos="625475" algn="l"/>
                <a:tab pos="715963" algn="l"/>
                <a:tab pos="898525" algn="l"/>
                <a:tab pos="1074738" algn="l"/>
              </a:tabLst>
            </a:pPr>
            <a:endParaRPr lang="fr-CH" sz="1500" dirty="0" smtClean="0"/>
          </a:p>
          <a:p>
            <a:pPr marL="0" indent="0" algn="just">
              <a:buFont typeface="Arial" panose="020B0604020202020204" pitchFamily="34" charset="0"/>
              <a:buNone/>
              <a:tabLst>
                <a:tab pos="625475" algn="l"/>
                <a:tab pos="715963" algn="l"/>
                <a:tab pos="898525" algn="l"/>
                <a:tab pos="1074738" algn="l"/>
                <a:tab pos="2598738" algn="l"/>
              </a:tabLst>
            </a:pPr>
            <a:r>
              <a:rPr lang="fr-CH" sz="1500" dirty="0" smtClean="0"/>
              <a:t>Membres	:	René </a:t>
            </a:r>
            <a:r>
              <a:rPr lang="fr-CH" sz="1500" dirty="0" err="1" smtClean="0"/>
              <a:t>Benninger</a:t>
            </a:r>
            <a:r>
              <a:rPr lang="fr-CH" sz="1500" dirty="0"/>
              <a:t>	</a:t>
            </a:r>
            <a:r>
              <a:rPr lang="fr-CH" sz="1500" dirty="0" smtClean="0"/>
              <a:t>Industriel, membre comité AIP </a:t>
            </a:r>
          </a:p>
          <a:p>
            <a:pPr marL="0" indent="0" algn="just">
              <a:buFont typeface="Arial" panose="020B0604020202020204" pitchFamily="34" charset="0"/>
              <a:buNone/>
              <a:tabLst>
                <a:tab pos="1074738" algn="l"/>
                <a:tab pos="1973263" algn="l"/>
                <a:tab pos="2598738" algn="l"/>
              </a:tabLst>
            </a:pPr>
            <a:r>
              <a:rPr lang="fr-CH" sz="1500" dirty="0"/>
              <a:t>	</a:t>
            </a:r>
            <a:r>
              <a:rPr lang="fr-CH" sz="1500" dirty="0" smtClean="0"/>
              <a:t>Fathi </a:t>
            </a:r>
            <a:r>
              <a:rPr lang="fr-CH" sz="1500" dirty="0" err="1" smtClean="0"/>
              <a:t>Derder</a:t>
            </a:r>
            <a:r>
              <a:rPr lang="fr-CH" sz="1500" dirty="0"/>
              <a:t>	</a:t>
            </a:r>
            <a:r>
              <a:rPr lang="fr-CH" sz="1500" dirty="0" smtClean="0"/>
              <a:t>Conseiller national, journaliste</a:t>
            </a:r>
          </a:p>
          <a:p>
            <a:pPr marL="0" indent="0" algn="just">
              <a:buFont typeface="Arial" panose="020B0604020202020204" pitchFamily="34" charset="0"/>
              <a:buNone/>
              <a:tabLst>
                <a:tab pos="1074738" algn="l"/>
                <a:tab pos="2598738" algn="l"/>
              </a:tabLst>
            </a:pPr>
            <a:r>
              <a:rPr lang="fr-CH" sz="1500" dirty="0" smtClean="0"/>
              <a:t>	Joris </a:t>
            </a:r>
            <a:r>
              <a:rPr lang="fr-CH" sz="1500" dirty="0" err="1" smtClean="0"/>
              <a:t>Engish</a:t>
            </a:r>
            <a:r>
              <a:rPr lang="fr-CH" sz="1500" dirty="0" smtClean="0"/>
              <a:t>	CEO Singer SA, membre du comité AIP</a:t>
            </a:r>
          </a:p>
          <a:p>
            <a:pPr marL="2598738" indent="-2598738" algn="just">
              <a:buFont typeface="Arial" panose="020B0604020202020204" pitchFamily="34" charset="0"/>
              <a:buNone/>
              <a:tabLst>
                <a:tab pos="1074738" algn="l"/>
                <a:tab pos="2598738" algn="l"/>
              </a:tabLst>
            </a:pPr>
            <a:r>
              <a:rPr lang="fr-CH" sz="1500" dirty="0"/>
              <a:t>	</a:t>
            </a:r>
            <a:r>
              <a:rPr lang="fr-CH" sz="1500" dirty="0" smtClean="0"/>
              <a:t>André </a:t>
            </a:r>
            <a:r>
              <a:rPr lang="fr-CH" sz="1500" dirty="0" err="1" smtClean="0"/>
              <a:t>Haemmerli</a:t>
            </a:r>
            <a:r>
              <a:rPr lang="fr-CH" sz="1500" dirty="0"/>
              <a:t>	</a:t>
            </a:r>
            <a:r>
              <a:rPr lang="fr-CH" sz="1500" dirty="0" smtClean="0"/>
              <a:t>ancien CEO Johnson &amp; Johnson – NE, conseiller indépendant, membre du comité AIP</a:t>
            </a:r>
          </a:p>
          <a:p>
            <a:pPr marL="0" indent="0" algn="just">
              <a:buFont typeface="Arial" panose="020B0604020202020204" pitchFamily="34" charset="0"/>
              <a:buNone/>
              <a:tabLst>
                <a:tab pos="1074738" algn="l"/>
                <a:tab pos="1973263" algn="l"/>
                <a:tab pos="2598738" algn="l"/>
              </a:tabLst>
            </a:pPr>
            <a:r>
              <a:rPr lang="fr-CH" sz="1500" dirty="0"/>
              <a:t>	</a:t>
            </a:r>
            <a:r>
              <a:rPr lang="fr-CH" sz="1500" dirty="0" smtClean="0"/>
              <a:t>Pascal Moesch	avocat, membre du comité AIP</a:t>
            </a:r>
          </a:p>
          <a:p>
            <a:pPr marL="2598738" indent="-2598738" algn="just">
              <a:buFont typeface="Arial" panose="020B0604020202020204" pitchFamily="34" charset="0"/>
              <a:buNone/>
              <a:tabLst>
                <a:tab pos="1074738" algn="l"/>
              </a:tabLst>
            </a:pPr>
            <a:r>
              <a:rPr lang="fr-CH" sz="1500" dirty="0" smtClean="0"/>
              <a:t>	A définir	Formateur du Centre d’Apprentissage de l’Arc Jurassien (CAAJ) - NE</a:t>
            </a:r>
            <a:endParaRPr lang="fr-CH" sz="1500" dirty="0"/>
          </a:p>
        </p:txBody>
      </p:sp>
    </p:spTree>
    <p:extLst>
      <p:ext uri="{BB962C8B-B14F-4D97-AF65-F5344CB8AC3E}">
        <p14:creationId xmlns:p14="http://schemas.microsoft.com/office/powerpoint/2010/main" val="1455515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a:spLocks noGrp="1"/>
          </p:cNvSpPr>
          <p:nvPr>
            <p:ph idx="1"/>
          </p:nvPr>
        </p:nvSpPr>
        <p:spPr>
          <a:xfrm>
            <a:off x="3044950" y="1162080"/>
            <a:ext cx="5870449" cy="5388010"/>
          </a:xfrm>
        </p:spPr>
        <p:txBody>
          <a:bodyPr>
            <a:normAutofit/>
          </a:bodyPr>
          <a:lstStyle/>
          <a:p>
            <a:pPr marL="0" indent="0" algn="ctr">
              <a:buNone/>
            </a:pPr>
            <a:endParaRPr lang="fr-CH" sz="1800" b="1" dirty="0" smtClean="0">
              <a:latin typeface="Calibri" pitchFamily="34" charset="0"/>
              <a:cs typeface="Calibri" pitchFamily="34" charset="0"/>
            </a:endParaRPr>
          </a:p>
          <a:p>
            <a:pPr marL="0" indent="0" algn="ctr">
              <a:buNone/>
            </a:pPr>
            <a:endParaRPr lang="fr-CH" sz="1800" b="1" dirty="0" smtClean="0">
              <a:latin typeface="Calibri" pitchFamily="34" charset="0"/>
              <a:cs typeface="Calibri" pitchFamily="34" charset="0"/>
            </a:endParaRPr>
          </a:p>
          <a:p>
            <a:pPr algn="just"/>
            <a:r>
              <a:rPr lang="fr-CH" sz="1800" dirty="0" smtClean="0">
                <a:latin typeface="Calibri" pitchFamily="34" charset="0"/>
                <a:cs typeface="Calibri" pitchFamily="34" charset="0"/>
              </a:rPr>
              <a:t>Coût de CHF 44,7 millions pour l’Etat, comprenant notamment :</a:t>
            </a:r>
          </a:p>
          <a:p>
            <a:pPr marL="0" indent="0" algn="just">
              <a:buNone/>
            </a:pPr>
            <a:endParaRPr lang="fr-CH" sz="1800" dirty="0" smtClean="0">
              <a:latin typeface="Calibri" pitchFamily="34" charset="0"/>
              <a:cs typeface="Calibri" pitchFamily="34" charset="0"/>
            </a:endParaRPr>
          </a:p>
          <a:p>
            <a:pPr lvl="1" algn="just"/>
            <a:r>
              <a:rPr lang="fr-CH" sz="1800" dirty="0" smtClean="0">
                <a:latin typeface="Calibri" pitchFamily="34" charset="0"/>
                <a:cs typeface="Calibri" pitchFamily="34" charset="0"/>
              </a:rPr>
              <a:t>Suppression des statuts fiscaux ;</a:t>
            </a:r>
          </a:p>
          <a:p>
            <a:pPr lvl="1" algn="just"/>
            <a:r>
              <a:rPr lang="fr-CH" sz="1800" dirty="0" smtClean="0">
                <a:latin typeface="Calibri" pitchFamily="34" charset="0"/>
                <a:cs typeface="Calibri" pitchFamily="34" charset="0"/>
              </a:rPr>
              <a:t>Baisse du taux d’imposition à 13,6 % ;</a:t>
            </a:r>
          </a:p>
          <a:p>
            <a:pPr lvl="1" algn="just"/>
            <a:r>
              <a:rPr lang="fr-CH" sz="1800" dirty="0" smtClean="0">
                <a:latin typeface="Calibri" pitchFamily="34" charset="0"/>
                <a:cs typeface="Calibri" pitchFamily="34" charset="0"/>
              </a:rPr>
              <a:t>Limitation de l’imposition des dividendes à 60 % ;</a:t>
            </a:r>
          </a:p>
          <a:p>
            <a:pPr lvl="1" algn="just"/>
            <a:r>
              <a:rPr lang="fr-CH" sz="1800" dirty="0" smtClean="0">
                <a:latin typeface="Calibri" pitchFamily="34" charset="0"/>
                <a:cs typeface="Calibri" pitchFamily="34" charset="0"/>
              </a:rPr>
              <a:t>Réduction de 20 % du bénéfice net provenant de brevets (patent box) ;</a:t>
            </a:r>
          </a:p>
          <a:p>
            <a:pPr lvl="1" algn="just"/>
            <a:r>
              <a:rPr lang="fr-CH" sz="1800" dirty="0" smtClean="0">
                <a:latin typeface="Calibri" pitchFamily="34" charset="0"/>
                <a:cs typeface="Calibri" pitchFamily="34" charset="0"/>
              </a:rPr>
              <a:t>Déduction supplémentaire en matière de recherche et développement (150 %) ;</a:t>
            </a:r>
          </a:p>
          <a:p>
            <a:pPr lvl="1" algn="just"/>
            <a:r>
              <a:rPr lang="fr-CH" sz="1800" dirty="0" smtClean="0">
                <a:latin typeface="Calibri" pitchFamily="34" charset="0"/>
                <a:cs typeface="Calibri" pitchFamily="34" charset="0"/>
              </a:rPr>
              <a:t>Déclaration de réserves latentes.</a:t>
            </a:r>
          </a:p>
          <a:p>
            <a:pPr lvl="1" algn="just"/>
            <a:endParaRPr lang="fr-CH" sz="1800" dirty="0">
              <a:latin typeface="Calibri" pitchFamily="34" charset="0"/>
              <a:cs typeface="Calibri" pitchFamily="34" charset="0"/>
            </a:endParaRPr>
          </a:p>
          <a:p>
            <a:pPr marL="0" indent="0" algn="just">
              <a:buNone/>
            </a:pPr>
            <a:endParaRPr lang="fr-CH" sz="1800" b="1" dirty="0" smtClean="0">
              <a:latin typeface="Calibri" pitchFamily="34" charset="0"/>
              <a:cs typeface="Calibri" pitchFamily="34" charset="0"/>
            </a:endParaRPr>
          </a:p>
          <a:p>
            <a:pPr marL="0" indent="0">
              <a:buNone/>
            </a:pPr>
            <a:endParaRPr lang="fr-CH" sz="1800" b="1" dirty="0">
              <a:latin typeface="Calibri" pitchFamily="34" charset="0"/>
              <a:cs typeface="Calibri" pitchFamily="34" charset="0"/>
            </a:endParaRPr>
          </a:p>
          <a:p>
            <a:pPr marL="0" indent="0">
              <a:buNone/>
            </a:pPr>
            <a:endParaRPr lang="fr-CH" sz="1800" b="1" dirty="0" smtClean="0">
              <a:latin typeface="Calibri" pitchFamily="34" charset="0"/>
              <a:cs typeface="Calibri" pitchFamily="34" charset="0"/>
            </a:endParaRPr>
          </a:p>
          <a:p>
            <a:pPr marL="0" indent="0">
              <a:buNone/>
            </a:pPr>
            <a:endParaRPr lang="fr-CH" sz="1800" dirty="0"/>
          </a:p>
          <a:p>
            <a:pPr marL="0" indent="0" algn="just">
              <a:buNone/>
              <a:defRPr/>
            </a:pPr>
            <a:endParaRPr lang="fr-FR" sz="1800" dirty="0" smtClean="0"/>
          </a:p>
          <a:p>
            <a:pPr marL="0" indent="0" algn="just">
              <a:buNone/>
              <a:defRPr/>
            </a:pPr>
            <a:endParaRPr lang="fr-FR" sz="1800" dirty="0" smtClean="0"/>
          </a:p>
          <a:p>
            <a:pPr marL="0" indent="0">
              <a:buNone/>
            </a:pPr>
            <a:endParaRPr lang="fr-FR" sz="1800" dirty="0" smtClean="0"/>
          </a:p>
          <a:p>
            <a:pPr marL="0" indent="0">
              <a:buNone/>
            </a:pPr>
            <a:endParaRPr lang="fr-CH" sz="1800" dirty="0" smtClean="0"/>
          </a:p>
          <a:p>
            <a:endParaRPr lang="fr-CH" sz="1800" dirty="0" smtClean="0"/>
          </a:p>
        </p:txBody>
      </p:sp>
      <p:sp>
        <p:nvSpPr>
          <p:cNvPr id="3" name="Titre 2"/>
          <p:cNvSpPr txBox="1">
            <a:spLocks/>
          </p:cNvSpPr>
          <p:nvPr/>
        </p:nvSpPr>
        <p:spPr>
          <a:xfrm>
            <a:off x="1548000" y="0"/>
            <a:ext cx="7023100" cy="92777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48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4" name="Rectangle 3">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Réforme</a:t>
            </a:r>
            <a:r>
              <a:rPr lang="en-US" sz="3500" kern="1200" cap="small" dirty="0" smtClean="0">
                <a:solidFill>
                  <a:srgbClr val="FFFFFF"/>
                </a:solidFill>
              </a:rPr>
              <a:t> </a:t>
            </a:r>
            <a:r>
              <a:rPr lang="en-US" sz="3500" kern="1200" cap="small" dirty="0" err="1" smtClean="0">
                <a:solidFill>
                  <a:srgbClr val="FFFFFF"/>
                </a:solidFill>
              </a:rPr>
              <a:t>fiscale</a:t>
            </a:r>
            <a:r>
              <a:rPr lang="en-US" sz="3500" kern="1200" cap="small" dirty="0" smtClean="0">
                <a:solidFill>
                  <a:srgbClr val="FFFFFF"/>
                </a:solidFill>
              </a:rPr>
              <a:t/>
            </a:r>
            <a:br>
              <a:rPr lang="en-US" sz="3500" kern="1200" cap="small" dirty="0" smtClean="0">
                <a:solidFill>
                  <a:srgbClr val="FFFFFF"/>
                </a:solidFill>
              </a:rPr>
            </a:br>
            <a:r>
              <a:rPr lang="en-US" sz="3500" kern="1200" cap="small" dirty="0" err="1" smtClean="0">
                <a:solidFill>
                  <a:srgbClr val="FFFFFF"/>
                </a:solidFill>
              </a:rPr>
              <a:t>neuchâteloise</a:t>
            </a:r>
            <a:r>
              <a:rPr lang="en-US" sz="3500" kern="1200" cap="small" dirty="0" smtClean="0">
                <a:solidFill>
                  <a:srgbClr val="FFFFFF"/>
                </a:solidFill>
              </a:rPr>
              <a:t/>
            </a:r>
            <a:br>
              <a:rPr lang="en-US" sz="3500" kern="12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err="1" smtClean="0">
                <a:solidFill>
                  <a:srgbClr val="FFFFFF"/>
                </a:solidFill>
              </a:rPr>
              <a:t>Réforme</a:t>
            </a:r>
            <a:r>
              <a:rPr lang="en-US" sz="3500" cap="small" dirty="0" smtClean="0">
                <a:solidFill>
                  <a:srgbClr val="FFFFFF"/>
                </a:solidFill>
              </a:rPr>
              <a:t> </a:t>
            </a:r>
            <a:r>
              <a:rPr lang="en-US" sz="3500" cap="small" dirty="0" err="1" smtClean="0">
                <a:solidFill>
                  <a:srgbClr val="FFFFFF"/>
                </a:solidFill>
              </a:rPr>
              <a:t>fiscale</a:t>
            </a:r>
            <a:r>
              <a:rPr lang="en-US" sz="3500" cap="small" dirty="0" smtClean="0">
                <a:solidFill>
                  <a:srgbClr val="FFFFFF"/>
                </a:solidFill>
              </a:rPr>
              <a:t> des </a:t>
            </a:r>
            <a:r>
              <a:rPr lang="en-US" sz="3500" b="1" cap="small" dirty="0" err="1" smtClean="0">
                <a:solidFill>
                  <a:srgbClr val="FFFFFF"/>
                </a:solidFill>
              </a:rPr>
              <a:t>personnes</a:t>
            </a:r>
            <a:r>
              <a:rPr lang="en-US" sz="3500" b="1" cap="small" dirty="0" smtClean="0">
                <a:solidFill>
                  <a:srgbClr val="FFFFFF"/>
                </a:solidFill>
              </a:rPr>
              <a:t> </a:t>
            </a:r>
            <a:r>
              <a:rPr lang="en-US" sz="3500" b="1" cap="small" dirty="0" err="1" smtClean="0">
                <a:solidFill>
                  <a:srgbClr val="FFFFFF"/>
                </a:solidFill>
              </a:rPr>
              <a:t>morales</a:t>
            </a:r>
            <a:endParaRPr lang="en-US" sz="3500" b="1" kern="1200" cap="small" dirty="0">
              <a:solidFill>
                <a:srgbClr val="FFFFFF"/>
              </a:solidFill>
            </a:endParaRPr>
          </a:p>
        </p:txBody>
      </p:sp>
    </p:spTree>
    <p:extLst>
      <p:ext uri="{BB962C8B-B14F-4D97-AF65-F5344CB8AC3E}">
        <p14:creationId xmlns:p14="http://schemas.microsoft.com/office/powerpoint/2010/main" val="624131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a:solidFill>
                  <a:srgbClr val="FFFFFF"/>
                </a:solidFill>
              </a:rPr>
              <a:t>Règlement</a:t>
            </a:r>
            <a:endParaRPr lang="en-US" sz="3500" kern="1200" cap="small" dirty="0">
              <a:solidFill>
                <a:srgbClr val="FFFFFF"/>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42" y="2275501"/>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1702" y="2039527"/>
            <a:ext cx="5665751" cy="33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276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cap="small" dirty="0" smtClean="0">
                <a:solidFill>
                  <a:srgbClr val="FFFFFF"/>
                </a:solidFill>
              </a:rPr>
              <a:t/>
            </a:r>
            <a:br>
              <a:rPr lang="en-US" sz="35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smtClean="0">
                <a:solidFill>
                  <a:srgbClr val="FFFFFF"/>
                </a:solidFill>
              </a:rPr>
              <a:t/>
            </a:r>
            <a:br>
              <a:rPr lang="en-US" sz="35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smtClean="0">
                <a:solidFill>
                  <a:srgbClr val="FFFFFF"/>
                </a:solidFill>
              </a:rPr>
              <a:t>Prix </a:t>
            </a:r>
            <a:r>
              <a:rPr lang="en-US" sz="3500" cap="small" dirty="0">
                <a:solidFill>
                  <a:srgbClr val="FFFFFF"/>
                </a:solidFill>
              </a:rPr>
              <a:t>AIP</a:t>
            </a:r>
            <a:br>
              <a:rPr lang="en-US" sz="3500" cap="small" dirty="0">
                <a:solidFill>
                  <a:srgbClr val="FFFFFF"/>
                </a:solidFill>
              </a:rPr>
            </a:br>
            <a:r>
              <a:rPr lang="en-US" sz="3500" cap="small" dirty="0" err="1" smtClean="0">
                <a:solidFill>
                  <a:srgbClr val="FFFFFF"/>
                </a:solidFill>
              </a:rPr>
              <a:t>Organisation</a:t>
            </a:r>
            <a:r>
              <a:rPr lang="en-US" sz="3500" cap="small" dirty="0" smtClean="0">
                <a:solidFill>
                  <a:srgbClr val="FFFFFF"/>
                </a:solidFill>
              </a:rPr>
              <a:t/>
            </a:r>
            <a:br>
              <a:rPr lang="en-US" sz="35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smtClean="0">
                <a:solidFill>
                  <a:srgbClr val="FFFFFF"/>
                </a:solidFill>
              </a:rPr>
              <a:t>(Manuela Surdez)</a:t>
            </a:r>
            <a:endParaRPr lang="en-US" sz="3500" kern="1200" cap="small" dirty="0">
              <a:solidFill>
                <a:srgbClr val="FFFFFF"/>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42" y="2258119"/>
            <a:ext cx="156316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3352800" y="2537521"/>
            <a:ext cx="5509260" cy="22667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tabLst>
                <a:tab pos="2692400" algn="l"/>
                <a:tab pos="4752975" algn="l"/>
              </a:tabLst>
            </a:pPr>
            <a:endParaRPr lang="fr-CH" sz="2500" dirty="0" smtClean="0"/>
          </a:p>
          <a:p>
            <a:pPr marL="0" indent="0" algn="ctr">
              <a:buFont typeface="Arial" panose="020B0604020202020204" pitchFamily="34" charset="0"/>
              <a:buNone/>
              <a:tabLst>
                <a:tab pos="2692400" algn="l"/>
                <a:tab pos="4752975" algn="l"/>
              </a:tabLst>
            </a:pPr>
            <a:r>
              <a:rPr lang="fr-CH" sz="2500" dirty="0" smtClean="0"/>
              <a:t>Organisation et déroulement, par Madame Manuela Surdez,</a:t>
            </a:r>
          </a:p>
          <a:p>
            <a:pPr marL="0" indent="0" algn="ctr">
              <a:buFont typeface="Arial" panose="020B0604020202020204" pitchFamily="34" charset="0"/>
              <a:buNone/>
              <a:tabLst>
                <a:tab pos="2692400" algn="l"/>
                <a:tab pos="4752975" algn="l"/>
              </a:tabLst>
            </a:pPr>
            <a:r>
              <a:rPr lang="fr-CH" sz="2500" dirty="0" smtClean="0"/>
              <a:t>Présidente du comité de sélection</a:t>
            </a:r>
          </a:p>
        </p:txBody>
      </p:sp>
    </p:spTree>
    <p:extLst>
      <p:ext uri="{BB962C8B-B14F-4D97-AF65-F5344CB8AC3E}">
        <p14:creationId xmlns:p14="http://schemas.microsoft.com/office/powerpoint/2010/main" val="513457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smtClean="0"/>
              <a:t>Discussion, vote et décharge</a:t>
            </a:r>
          </a:p>
          <a:p>
            <a:pPr marL="457200" indent="-457200" algn="just">
              <a:buAutoNum type="arabicParenR"/>
            </a:pPr>
            <a:r>
              <a:rPr lang="fr-CH" dirty="0" smtClean="0"/>
              <a:t>Constitution </a:t>
            </a:r>
            <a:r>
              <a:rPr lang="fr-CH" dirty="0"/>
              <a:t>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b="1" dirty="0"/>
              <a:t>Budget et cotisations</a:t>
            </a:r>
          </a:p>
          <a:p>
            <a:pPr marL="457200" indent="-457200" algn="just">
              <a:buAutoNum type="arabicParenR"/>
            </a:pPr>
            <a:r>
              <a:rPr lang="fr-CH" dirty="0"/>
              <a:t>Divers</a:t>
            </a:r>
          </a:p>
        </p:txBody>
      </p:sp>
    </p:spTree>
    <p:extLst>
      <p:ext uri="{BB962C8B-B14F-4D97-AF65-F5344CB8AC3E}">
        <p14:creationId xmlns:p14="http://schemas.microsoft.com/office/powerpoint/2010/main" val="5989146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Budget 2019</a:t>
            </a:r>
            <a:endParaRPr lang="en-US" sz="3500" kern="1200" cap="small" dirty="0">
              <a:solidFill>
                <a:srgbClr val="FFFFFF"/>
              </a:solidFill>
            </a:endParaRPr>
          </a:p>
        </p:txBody>
      </p:sp>
      <p:sp>
        <p:nvSpPr>
          <p:cNvPr id="6" name="Espace réservé du contenu 2"/>
          <p:cNvSpPr>
            <a:spLocks noGrp="1"/>
          </p:cNvSpPr>
          <p:nvPr>
            <p:ph idx="1"/>
          </p:nvPr>
        </p:nvSpPr>
        <p:spPr>
          <a:xfrm>
            <a:off x="3030820" y="1268760"/>
            <a:ext cx="5601181" cy="4722966"/>
          </a:xfrm>
        </p:spPr>
        <p:txBody>
          <a:bodyPr>
            <a:normAutofit/>
          </a:bodyPr>
          <a:lstStyle/>
          <a:p>
            <a:pPr marL="0" indent="0">
              <a:buNone/>
            </a:pPr>
            <a:endParaRPr lang="fr-CH" sz="2000" b="1" dirty="0" smtClean="0"/>
          </a:p>
          <a:p>
            <a:pPr marL="0" indent="0">
              <a:buNone/>
            </a:pPr>
            <a:endParaRPr lang="fr-CH" sz="2000" b="1" dirty="0"/>
          </a:p>
          <a:p>
            <a:pPr marL="0" indent="0">
              <a:buNone/>
            </a:pPr>
            <a:endParaRPr lang="fr-CH" sz="2000" b="1" dirty="0"/>
          </a:p>
          <a:p>
            <a:pPr marL="0" indent="0">
              <a:buNone/>
              <a:tabLst>
                <a:tab pos="3051175" algn="l"/>
                <a:tab pos="3592513" algn="l"/>
                <a:tab pos="5738813" algn="r"/>
              </a:tabLst>
            </a:pPr>
            <a:r>
              <a:rPr lang="fr-CH" sz="2000" dirty="0"/>
              <a:t>Produits	:	CHF	</a:t>
            </a:r>
            <a:r>
              <a:rPr lang="fr-CH" sz="2000" dirty="0" smtClean="0"/>
              <a:t>140’900.00</a:t>
            </a:r>
            <a:endParaRPr lang="fr-CH" sz="2000" dirty="0"/>
          </a:p>
          <a:p>
            <a:pPr marL="0" indent="0">
              <a:buNone/>
              <a:tabLst>
                <a:tab pos="3051175" algn="l"/>
                <a:tab pos="3592513" algn="l"/>
                <a:tab pos="5738813" algn="r"/>
              </a:tabLst>
            </a:pPr>
            <a:r>
              <a:rPr lang="fr-CH" sz="2000" dirty="0"/>
              <a:t>./. Charges	:	</a:t>
            </a:r>
            <a:r>
              <a:rPr lang="fr-CH" sz="2000" u="sng" dirty="0"/>
              <a:t>CHF	</a:t>
            </a:r>
            <a:r>
              <a:rPr lang="fr-CH" sz="2000" u="sng" dirty="0" smtClean="0"/>
              <a:t>141’350.00</a:t>
            </a:r>
            <a:endParaRPr lang="fr-CH" sz="2000" u="sng" dirty="0"/>
          </a:p>
          <a:p>
            <a:pPr marL="0" indent="0">
              <a:buNone/>
            </a:pPr>
            <a:endParaRPr lang="fr-CH" sz="2000" dirty="0"/>
          </a:p>
          <a:p>
            <a:pPr marL="0" indent="0">
              <a:buNone/>
              <a:tabLst>
                <a:tab pos="3051175" algn="l"/>
                <a:tab pos="3592513" algn="l"/>
                <a:tab pos="5738813" algn="r"/>
              </a:tabLst>
            </a:pPr>
            <a:r>
              <a:rPr lang="fr-CH" sz="2000" b="1" dirty="0"/>
              <a:t>Résultat </a:t>
            </a:r>
            <a:r>
              <a:rPr lang="fr-CH" sz="2000" b="1" dirty="0" smtClean="0"/>
              <a:t>(perte)</a:t>
            </a:r>
            <a:r>
              <a:rPr lang="fr-CH" sz="2000" b="1" dirty="0"/>
              <a:t>	:	</a:t>
            </a:r>
            <a:r>
              <a:rPr lang="fr-CH" sz="2000" b="1" u="dbl" dirty="0"/>
              <a:t>CHF	</a:t>
            </a:r>
            <a:r>
              <a:rPr lang="fr-CH" sz="2000" b="1" u="dbl" dirty="0" smtClean="0"/>
              <a:t>880.00</a:t>
            </a:r>
            <a:endParaRPr lang="fr-CH" sz="2000" b="1" u="dbl" dirty="0"/>
          </a:p>
          <a:p>
            <a:pPr marL="0" indent="0">
              <a:buNone/>
            </a:pPr>
            <a:endParaRPr lang="fr-CH" sz="2000" b="1" dirty="0">
              <a:solidFill>
                <a:schemeClr val="tx1">
                  <a:lumMod val="65000"/>
                  <a:lumOff val="35000"/>
                </a:schemeClr>
              </a:solidFill>
            </a:endParaRPr>
          </a:p>
        </p:txBody>
      </p:sp>
    </p:spTree>
    <p:extLst>
      <p:ext uri="{BB962C8B-B14F-4D97-AF65-F5344CB8AC3E}">
        <p14:creationId xmlns:p14="http://schemas.microsoft.com/office/powerpoint/2010/main" val="2035062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smtClean="0">
                <a:solidFill>
                  <a:srgbClr val="FFFFFF"/>
                </a:solidFill>
              </a:rPr>
              <a:t>Ordre</a:t>
            </a:r>
            <a:r>
              <a:rPr lang="en-US" sz="3500" cap="small" dirty="0">
                <a:solidFill>
                  <a:srgbClr val="FFFFFF"/>
                </a:solidFill>
              </a:rPr>
              <a:t/>
            </a:r>
            <a:br>
              <a:rPr lang="en-US" sz="3500" cap="small" dirty="0">
                <a:solidFill>
                  <a:srgbClr val="FFFFFF"/>
                </a:solidFill>
              </a:rPr>
            </a:br>
            <a:r>
              <a:rPr lang="en-US" sz="3500" kern="1200" cap="small" dirty="0" smtClean="0">
                <a:solidFill>
                  <a:srgbClr val="FFFFFF"/>
                </a:solidFill>
              </a:rPr>
              <a:t>du jour</a:t>
            </a:r>
            <a:endParaRPr lang="en-US" sz="3500" kern="1200" cap="small" dirty="0">
              <a:solidFill>
                <a:srgbClr val="FFFFFF"/>
              </a:solidFill>
            </a:endParaRPr>
          </a:p>
        </p:txBody>
      </p:sp>
      <p:sp>
        <p:nvSpPr>
          <p:cNvPr id="5" name="Rectangle 4"/>
          <p:cNvSpPr/>
          <p:nvPr/>
        </p:nvSpPr>
        <p:spPr>
          <a:xfrm>
            <a:off x="3302551" y="1535515"/>
            <a:ext cx="5514878" cy="4524315"/>
          </a:xfrm>
          <a:prstGeom prst="rect">
            <a:avLst/>
          </a:prstGeom>
        </p:spPr>
        <p:txBody>
          <a:bodyPr wrap="square">
            <a:spAutoFit/>
          </a:bodyPr>
          <a:lstStyle/>
          <a:p>
            <a:pPr marL="457200" indent="-457200" algn="just">
              <a:buFont typeface="Arial" panose="020B0604020202020204" pitchFamily="34" charset="0"/>
              <a:buAutoNum type="arabicParenR"/>
            </a:pPr>
            <a:r>
              <a:rPr lang="fr-CH" dirty="0"/>
              <a:t>Circulation de la liste de présence</a:t>
            </a:r>
          </a:p>
          <a:p>
            <a:pPr marL="457200" indent="-457200" algn="just">
              <a:buAutoNum type="arabicParenR"/>
            </a:pPr>
            <a:r>
              <a:rPr lang="fr-CH" dirty="0"/>
              <a:t>Adoption du procès-verbal de l’AG du 20 juin 2018</a:t>
            </a:r>
          </a:p>
          <a:p>
            <a:pPr marL="457200" indent="-457200" algn="just">
              <a:buAutoNum type="arabicParenR"/>
            </a:pPr>
            <a:r>
              <a:rPr lang="fr-CH" dirty="0"/>
              <a:t>Sujet d’actualité : réforme fiscale neuchâteloise</a:t>
            </a:r>
          </a:p>
          <a:p>
            <a:pPr marL="457200" indent="-457200" algn="just">
              <a:buAutoNum type="arabicParenR"/>
            </a:pPr>
            <a:r>
              <a:rPr lang="fr-CH" b="1" dirty="0"/>
              <a:t>Rapports statutaires pour l’exercice écoulé</a:t>
            </a:r>
          </a:p>
          <a:p>
            <a:pPr marL="719138" lvl="1" indent="-280988" algn="just">
              <a:buFont typeface="Arial" pitchFamily="34" charset="0"/>
              <a:buChar char="•"/>
            </a:pPr>
            <a:r>
              <a:rPr lang="fr-CH" dirty="0"/>
              <a:t>Message du Président</a:t>
            </a:r>
          </a:p>
          <a:p>
            <a:pPr marL="719138" lvl="1" indent="-280988" algn="just">
              <a:buFont typeface="Arial" pitchFamily="34" charset="0"/>
              <a:buChar char="•"/>
            </a:pPr>
            <a:r>
              <a:rPr lang="fr-CH" dirty="0"/>
              <a:t>Rapport de la Direction (situation économique, valorisation des métiers techniques, échanges d’expériences entre entreprises, promotion de l’innovation et du savoir-faire et représentativité)</a:t>
            </a:r>
          </a:p>
          <a:p>
            <a:pPr marL="719138" lvl="1" indent="-280988" algn="just">
              <a:buFont typeface="Arial" pitchFamily="34" charset="0"/>
              <a:buChar char="•"/>
            </a:pPr>
            <a:r>
              <a:rPr lang="fr-CH" dirty="0"/>
              <a:t>Rapport des comptes</a:t>
            </a:r>
          </a:p>
          <a:p>
            <a:pPr marL="719138" lvl="1" indent="-280988" algn="just">
              <a:buFont typeface="Arial" pitchFamily="34" charset="0"/>
              <a:buChar char="•"/>
            </a:pPr>
            <a:r>
              <a:rPr lang="fr-CH" dirty="0"/>
              <a:t>Rapport des vérificateurs de comptes</a:t>
            </a:r>
          </a:p>
          <a:p>
            <a:pPr marL="457200" indent="-457200" algn="just">
              <a:buAutoNum type="arabicParenR"/>
            </a:pPr>
            <a:r>
              <a:rPr lang="fr-CH" dirty="0" smtClean="0"/>
              <a:t>Discussion, vote et décharge</a:t>
            </a:r>
          </a:p>
          <a:p>
            <a:pPr marL="457200" indent="-457200" algn="just">
              <a:buAutoNum type="arabicParenR"/>
            </a:pPr>
            <a:r>
              <a:rPr lang="fr-CH" dirty="0" smtClean="0"/>
              <a:t>Constitution </a:t>
            </a:r>
            <a:r>
              <a:rPr lang="fr-CH" dirty="0"/>
              <a:t>du Comité</a:t>
            </a:r>
          </a:p>
          <a:p>
            <a:pPr marL="457200" indent="-457200" algn="just">
              <a:buFont typeface="Arial" panose="020B0604020202020204" pitchFamily="34" charset="0"/>
              <a:buAutoNum type="arabicParenR"/>
            </a:pPr>
            <a:r>
              <a:rPr lang="fr-CH" dirty="0"/>
              <a:t>Prix AIP</a:t>
            </a:r>
          </a:p>
          <a:p>
            <a:pPr marL="457200" indent="-457200" algn="just">
              <a:buAutoNum type="arabicParenR"/>
            </a:pPr>
            <a:r>
              <a:rPr lang="fr-CH" dirty="0"/>
              <a:t>Budget et cotisations</a:t>
            </a:r>
          </a:p>
          <a:p>
            <a:pPr marL="457200" indent="-457200" algn="just">
              <a:buAutoNum type="arabicParenR"/>
            </a:pPr>
            <a:r>
              <a:rPr lang="fr-CH" b="1" dirty="0"/>
              <a:t>Divers</a:t>
            </a:r>
          </a:p>
        </p:txBody>
      </p:sp>
    </p:spTree>
    <p:extLst>
      <p:ext uri="{BB962C8B-B14F-4D97-AF65-F5344CB8AC3E}">
        <p14:creationId xmlns:p14="http://schemas.microsoft.com/office/powerpoint/2010/main" val="1980129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27421"/>
            <a:ext cx="8229600" cy="1203157"/>
          </a:xfrm>
        </p:spPr>
        <p:txBody>
          <a:bodyPr>
            <a:normAutofit/>
          </a:bodyPr>
          <a:lstStyle/>
          <a:p>
            <a:pPr algn="ctr">
              <a:buNone/>
            </a:pPr>
            <a:r>
              <a:rPr lang="fr-CH" sz="5000" cap="small" dirty="0" smtClean="0"/>
              <a:t>Merci de votre attention</a:t>
            </a:r>
            <a:endParaRPr lang="fr-FR" sz="5000" cap="smal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p:cNvSpPr>
          <p:nvPr/>
        </p:nvSpPr>
        <p:spPr>
          <a:xfrm>
            <a:off x="1548000" y="0"/>
            <a:ext cx="7023100" cy="92777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4800" b="0" i="0" u="none" strike="noStrike" kern="1200" cap="none" spc="0" normalizeH="0" baseline="0" noProof="0" dirty="0">
              <a:ln>
                <a:noFill/>
              </a:ln>
              <a:solidFill>
                <a:schemeClr val="bg1">
                  <a:lumMod val="50000"/>
                </a:schemeClr>
              </a:solidFill>
              <a:effectLst/>
              <a:uLnTx/>
              <a:uFillTx/>
              <a:latin typeface="+mj-lt"/>
              <a:ea typeface="+mj-ea"/>
              <a:cs typeface="+mj-cs"/>
            </a:endParaRPr>
          </a:p>
        </p:txBody>
      </p:sp>
      <p:sp>
        <p:nvSpPr>
          <p:cNvPr id="4" name="Rectangle 3">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3"/>
          <p:cNvSpPr>
            <a:spLocks noGrp="1"/>
          </p:cNvSpPr>
          <p:nvPr>
            <p:ph type="title"/>
          </p:nvPr>
        </p:nvSpPr>
        <p:spPr>
          <a:xfrm>
            <a:off x="35496" y="-2"/>
            <a:ext cx="2952328" cy="6858002"/>
          </a:xfrm>
        </p:spPr>
        <p:txBody>
          <a:bodyPr vert="horz" lIns="91440" tIns="45720" rIns="91440" bIns="45720" rtlCol="0" anchor="ctr">
            <a:normAutofit/>
          </a:bodyPr>
          <a:lstStyle/>
          <a:p>
            <a:pPr>
              <a:lnSpc>
                <a:spcPct val="90000"/>
              </a:lnSpc>
            </a:pPr>
            <a:r>
              <a:rPr lang="en-US" sz="3500" kern="1200" cap="small" dirty="0" err="1" smtClean="0">
                <a:solidFill>
                  <a:srgbClr val="FFFFFF"/>
                </a:solidFill>
              </a:rPr>
              <a:t>Réforme</a:t>
            </a:r>
            <a:r>
              <a:rPr lang="en-US" sz="3500" kern="1200" cap="small" dirty="0" smtClean="0">
                <a:solidFill>
                  <a:srgbClr val="FFFFFF"/>
                </a:solidFill>
              </a:rPr>
              <a:t> </a:t>
            </a:r>
            <a:r>
              <a:rPr lang="en-US" sz="3500" kern="1200" cap="small" dirty="0" err="1" smtClean="0">
                <a:solidFill>
                  <a:srgbClr val="FFFFFF"/>
                </a:solidFill>
              </a:rPr>
              <a:t>fiscale</a:t>
            </a:r>
            <a:r>
              <a:rPr lang="en-US" sz="3500" kern="1200" cap="small" dirty="0" smtClean="0">
                <a:solidFill>
                  <a:srgbClr val="FFFFFF"/>
                </a:solidFill>
              </a:rPr>
              <a:t/>
            </a:r>
            <a:br>
              <a:rPr lang="en-US" sz="3500" kern="1200" cap="small" dirty="0" smtClean="0">
                <a:solidFill>
                  <a:srgbClr val="FFFFFF"/>
                </a:solidFill>
              </a:rPr>
            </a:br>
            <a:r>
              <a:rPr lang="en-US" sz="3500" kern="1200" cap="small" dirty="0" err="1" smtClean="0">
                <a:solidFill>
                  <a:srgbClr val="FFFFFF"/>
                </a:solidFill>
              </a:rPr>
              <a:t>neuchâteloise</a:t>
            </a:r>
            <a:r>
              <a:rPr lang="en-US" sz="3500" kern="1200" cap="small" dirty="0" smtClean="0">
                <a:solidFill>
                  <a:srgbClr val="FFFFFF"/>
                </a:solidFill>
              </a:rPr>
              <a:t/>
            </a:r>
            <a:br>
              <a:rPr lang="en-US" sz="3500" kern="1200" cap="small" dirty="0" smtClean="0">
                <a:solidFill>
                  <a:srgbClr val="FFFFFF"/>
                </a:solidFill>
              </a:rPr>
            </a:br>
            <a:r>
              <a:rPr lang="en-US" sz="3500" cap="small" dirty="0">
                <a:solidFill>
                  <a:srgbClr val="FFFFFF"/>
                </a:solidFill>
              </a:rPr>
              <a:t/>
            </a:r>
            <a:br>
              <a:rPr lang="en-US" sz="3500" cap="small" dirty="0">
                <a:solidFill>
                  <a:srgbClr val="FFFFFF"/>
                </a:solidFill>
              </a:rPr>
            </a:br>
            <a:r>
              <a:rPr lang="en-US" sz="3500" cap="small" dirty="0" err="1" smtClean="0">
                <a:solidFill>
                  <a:srgbClr val="FFFFFF"/>
                </a:solidFill>
              </a:rPr>
              <a:t>Réforme</a:t>
            </a:r>
            <a:r>
              <a:rPr lang="en-US" sz="3500" cap="small" dirty="0" smtClean="0">
                <a:solidFill>
                  <a:srgbClr val="FFFFFF"/>
                </a:solidFill>
              </a:rPr>
              <a:t> </a:t>
            </a:r>
            <a:r>
              <a:rPr lang="en-US" sz="3500" cap="small" dirty="0" err="1" smtClean="0">
                <a:solidFill>
                  <a:srgbClr val="FFFFFF"/>
                </a:solidFill>
              </a:rPr>
              <a:t>fiscale</a:t>
            </a:r>
            <a:r>
              <a:rPr lang="en-US" sz="3500" cap="small" dirty="0" smtClean="0">
                <a:solidFill>
                  <a:srgbClr val="FFFFFF"/>
                </a:solidFill>
              </a:rPr>
              <a:t> des </a:t>
            </a:r>
            <a:r>
              <a:rPr lang="en-US" sz="3500" b="1" cap="small" dirty="0" err="1" smtClean="0">
                <a:solidFill>
                  <a:srgbClr val="FFFFFF"/>
                </a:solidFill>
              </a:rPr>
              <a:t>personnes</a:t>
            </a:r>
            <a:r>
              <a:rPr lang="en-US" sz="3500" b="1" cap="small" dirty="0" smtClean="0">
                <a:solidFill>
                  <a:srgbClr val="FFFFFF"/>
                </a:solidFill>
              </a:rPr>
              <a:t> physiques</a:t>
            </a:r>
            <a:endParaRPr lang="en-US" sz="3500" b="1" kern="1200" cap="small" dirty="0">
              <a:solidFill>
                <a:srgbClr val="FFFFFF"/>
              </a:solidFill>
            </a:endParaRPr>
          </a:p>
        </p:txBody>
      </p:sp>
      <p:sp>
        <p:nvSpPr>
          <p:cNvPr id="8" name="Espace réservé du contenu 2"/>
          <p:cNvSpPr>
            <a:spLocks noGrp="1"/>
          </p:cNvSpPr>
          <p:nvPr>
            <p:ph idx="1"/>
          </p:nvPr>
        </p:nvSpPr>
        <p:spPr>
          <a:xfrm>
            <a:off x="3044950" y="1162080"/>
            <a:ext cx="5870449" cy="5315528"/>
          </a:xfrm>
        </p:spPr>
        <p:txBody>
          <a:bodyPr>
            <a:normAutofit/>
          </a:bodyPr>
          <a:lstStyle/>
          <a:p>
            <a:pPr marL="0" indent="0" algn="ctr">
              <a:buNone/>
            </a:pPr>
            <a:endParaRPr lang="fr-CH" sz="2000" b="1" dirty="0" smtClean="0">
              <a:latin typeface="Calibri" pitchFamily="34" charset="0"/>
              <a:cs typeface="Calibri" pitchFamily="34" charset="0"/>
            </a:endParaRPr>
          </a:p>
          <a:p>
            <a:pPr marL="0" indent="0" algn="ctr">
              <a:buNone/>
            </a:pPr>
            <a:endParaRPr lang="fr-CH" sz="2000" b="1" dirty="0" smtClean="0">
              <a:latin typeface="Calibri" pitchFamily="34" charset="0"/>
              <a:cs typeface="Calibri" pitchFamily="34" charset="0"/>
            </a:endParaRPr>
          </a:p>
          <a:p>
            <a:pPr algn="just"/>
            <a:r>
              <a:rPr lang="fr-CH" sz="1800" dirty="0" smtClean="0">
                <a:latin typeface="Calibri" pitchFamily="34" charset="0"/>
                <a:cs typeface="Calibri" pitchFamily="34" charset="0"/>
              </a:rPr>
              <a:t>Coût de CHF 77,1 millions pour l’Etat, comprenant notamment :</a:t>
            </a:r>
          </a:p>
          <a:p>
            <a:pPr marL="0" indent="0" algn="just">
              <a:buNone/>
            </a:pPr>
            <a:endParaRPr lang="fr-CH" sz="1800" dirty="0" smtClean="0">
              <a:latin typeface="Calibri" pitchFamily="34" charset="0"/>
              <a:cs typeface="Calibri" pitchFamily="34" charset="0"/>
            </a:endParaRPr>
          </a:p>
          <a:p>
            <a:pPr lvl="1" algn="just"/>
            <a:r>
              <a:rPr lang="fr-CH" sz="1800" dirty="0" smtClean="0">
                <a:latin typeface="Calibri" pitchFamily="34" charset="0"/>
                <a:cs typeface="Calibri" pitchFamily="34" charset="0"/>
              </a:rPr>
              <a:t>Augmentation du seuil d’imposition de CHF 5’000.- à CHF 7’500.- ;</a:t>
            </a:r>
          </a:p>
          <a:p>
            <a:pPr lvl="1" algn="just"/>
            <a:r>
              <a:rPr lang="fr-CH" sz="1800" dirty="0" smtClean="0">
                <a:latin typeface="Calibri" pitchFamily="34" charset="0"/>
                <a:cs typeface="Calibri" pitchFamily="34" charset="0"/>
              </a:rPr>
              <a:t>Taux maximum de 14 % pour tout revenu de plus de CHF 400’000.- ;</a:t>
            </a:r>
          </a:p>
          <a:p>
            <a:pPr lvl="1" algn="just"/>
            <a:r>
              <a:rPr lang="fr-CH" sz="1800" dirty="0" smtClean="0">
                <a:latin typeface="Calibri" pitchFamily="34" charset="0"/>
                <a:cs typeface="Calibri" pitchFamily="34" charset="0"/>
              </a:rPr>
              <a:t>Baisse du taux de </a:t>
            </a:r>
            <a:r>
              <a:rPr lang="fr-CH" sz="1800" dirty="0" err="1" smtClean="0">
                <a:latin typeface="Calibri" pitchFamily="34" charset="0"/>
                <a:cs typeface="Calibri" pitchFamily="34" charset="0"/>
              </a:rPr>
              <a:t>splitting</a:t>
            </a:r>
            <a:r>
              <a:rPr lang="fr-CH" sz="1800" dirty="0" smtClean="0">
                <a:latin typeface="Calibri" pitchFamily="34" charset="0"/>
                <a:cs typeface="Calibri" pitchFamily="34" charset="0"/>
              </a:rPr>
              <a:t> à 52 % pour les époux en ménage commun ou seuls avec des enfants dont ils assurent l’entretien ;</a:t>
            </a:r>
          </a:p>
          <a:p>
            <a:pPr lvl="1" algn="just"/>
            <a:r>
              <a:rPr lang="fr-CH" sz="1800" dirty="0" smtClean="0">
                <a:latin typeface="Calibri" pitchFamily="34" charset="0"/>
                <a:cs typeface="Calibri" pitchFamily="34" charset="0"/>
              </a:rPr>
              <a:t>Valeur locative abaissée à 3,5 % pour une valeur cadastrale jusqu’à CHF 500’000.- et à 3,3 % au-delà.</a:t>
            </a:r>
          </a:p>
          <a:p>
            <a:pPr lvl="1" algn="just"/>
            <a:endParaRPr lang="fr-CH" sz="1600" dirty="0">
              <a:latin typeface="Calibri" pitchFamily="34" charset="0"/>
              <a:cs typeface="Calibri" pitchFamily="34" charset="0"/>
            </a:endParaRPr>
          </a:p>
          <a:p>
            <a:pPr marL="0" indent="0" algn="just">
              <a:buNone/>
            </a:pPr>
            <a:endParaRPr lang="fr-CH" sz="2500" b="1" dirty="0" smtClean="0">
              <a:latin typeface="Calibri" pitchFamily="34" charset="0"/>
              <a:cs typeface="Calibri" pitchFamily="34" charset="0"/>
            </a:endParaRPr>
          </a:p>
          <a:p>
            <a:pPr marL="0" indent="0">
              <a:buNone/>
            </a:pPr>
            <a:endParaRPr lang="fr-CH" sz="2400" b="1" dirty="0">
              <a:latin typeface="Calibri" pitchFamily="34" charset="0"/>
              <a:cs typeface="Calibri" pitchFamily="34" charset="0"/>
            </a:endParaRPr>
          </a:p>
          <a:p>
            <a:pPr marL="0" indent="0">
              <a:buNone/>
            </a:pPr>
            <a:endParaRPr lang="fr-CH" sz="2400" b="1" dirty="0" smtClean="0">
              <a:latin typeface="Calibri" pitchFamily="34" charset="0"/>
              <a:cs typeface="Calibri" pitchFamily="34" charset="0"/>
            </a:endParaRPr>
          </a:p>
          <a:p>
            <a:pPr marL="0" indent="0">
              <a:buNone/>
            </a:pPr>
            <a:endParaRPr lang="fr-CH" sz="2400" dirty="0"/>
          </a:p>
          <a:p>
            <a:pPr marL="0" indent="0" algn="just">
              <a:buNone/>
              <a:defRPr/>
            </a:pPr>
            <a:endParaRPr lang="fr-FR" sz="2400" dirty="0" smtClean="0"/>
          </a:p>
          <a:p>
            <a:pPr marL="0" indent="0" algn="just">
              <a:buNone/>
              <a:defRPr/>
            </a:pPr>
            <a:endParaRPr lang="fr-FR" sz="2400" dirty="0" smtClean="0"/>
          </a:p>
          <a:p>
            <a:pPr marL="0" indent="0">
              <a:buNone/>
            </a:pPr>
            <a:endParaRPr lang="fr-FR" sz="2400" dirty="0" smtClean="0"/>
          </a:p>
          <a:p>
            <a:pPr marL="0" indent="0">
              <a:buNone/>
            </a:pPr>
            <a:endParaRPr lang="fr-CH" sz="2400" dirty="0" smtClean="0"/>
          </a:p>
          <a:p>
            <a:endParaRPr lang="fr-CH" sz="2400" dirty="0" smtClean="0"/>
          </a:p>
        </p:txBody>
      </p:sp>
    </p:spTree>
    <p:extLst>
      <p:ext uri="{BB962C8B-B14F-4D97-AF65-F5344CB8AC3E}">
        <p14:creationId xmlns:p14="http://schemas.microsoft.com/office/powerpoint/2010/main" val="211029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7755" t="7279" r="21939" b="4376"/>
          <a:stretch/>
        </p:blipFill>
        <p:spPr>
          <a:xfrm>
            <a:off x="830424" y="1175656"/>
            <a:ext cx="7669764" cy="54211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43188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858" t="7642" r="22041" b="4921"/>
          <a:stretch/>
        </p:blipFill>
        <p:spPr>
          <a:xfrm>
            <a:off x="877077" y="1278294"/>
            <a:ext cx="7455160" cy="52305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9406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2509</TotalTime>
  <Words>2407</Words>
  <Application>Microsoft Office PowerPoint</Application>
  <PresentationFormat>Affichage à l'écran (4:3)</PresentationFormat>
  <Paragraphs>594</Paragraphs>
  <Slides>65</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65</vt:i4>
      </vt:variant>
    </vt:vector>
  </HeadingPairs>
  <TitlesOfParts>
    <vt:vector size="71" baseType="lpstr">
      <vt:lpstr>Arial</vt:lpstr>
      <vt:lpstr>Calibri</vt:lpstr>
      <vt:lpstr>Calibri Light</vt:lpstr>
      <vt:lpstr>Courier New</vt:lpstr>
      <vt:lpstr>Wingdings</vt:lpstr>
      <vt:lpstr>Thème Office</vt:lpstr>
      <vt:lpstr>Présentation PowerPoint</vt:lpstr>
      <vt:lpstr>Présentation PowerPoint</vt:lpstr>
      <vt:lpstr>Ordre du jour</vt:lpstr>
      <vt:lpstr>Ordre du jour</vt:lpstr>
      <vt:lpstr>Ordre du jour</vt:lpstr>
      <vt:lpstr>Réforme fiscale neuchâteloise  Réforme fiscale des personnes morales</vt:lpstr>
      <vt:lpstr>Réforme fiscale neuchâteloise  Réforme fiscale des personnes physiques</vt:lpstr>
      <vt:lpstr>Présentation PowerPoint</vt:lpstr>
      <vt:lpstr>Présentation PowerPoint</vt:lpstr>
      <vt:lpstr>Le contrat-formation</vt:lpstr>
      <vt:lpstr>Présentation PowerPoint</vt:lpstr>
      <vt:lpstr>Le contrat-formation</vt:lpstr>
      <vt:lpstr>Le contrat-formation</vt:lpstr>
      <vt:lpstr>Le contrat-formation</vt:lpstr>
      <vt:lpstr>Ordre du jour</vt:lpstr>
      <vt:lpstr>Assemblée générale du 20 juin 2019   Message du Président  </vt:lpstr>
      <vt:lpstr>Ordre du jour</vt:lpstr>
      <vt:lpstr>Situation économique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Situation économique</vt:lpstr>
      <vt:lpstr>Présentation PowerPoint</vt:lpstr>
      <vt:lpstr>Présentation PowerPoint</vt:lpstr>
      <vt:lpstr>Membres : admissions</vt:lpstr>
      <vt:lpstr>Axes stratégiques</vt:lpstr>
      <vt:lpstr>Valorisation des métiers techniques   (Raymond Stauffer)</vt:lpstr>
      <vt:lpstr>Echanges d’experiences entre entreprises</vt:lpstr>
      <vt:lpstr>Echanges d’experiences entre entreprises</vt:lpstr>
      <vt:lpstr>Présentation PowerPoint</vt:lpstr>
      <vt:lpstr>Echanges d’experiences entre entreprises</vt:lpstr>
      <vt:lpstr>Echanges d’experiences entre entreprises</vt:lpstr>
      <vt:lpstr>Promotion de l’innovation et du savoir-faire  (Fabio Ventura)</vt:lpstr>
      <vt:lpstr>Création de Microcity S.A.</vt:lpstr>
      <vt:lpstr>Création de Microcity S.A.</vt:lpstr>
      <vt:lpstr>Lancement d’Innosuisse</vt:lpstr>
      <vt:lpstr>Digitalisation des entreprises</vt:lpstr>
      <vt:lpstr>Représentativité  “se faire entendre”</vt:lpstr>
      <vt:lpstr>Ordre du jour</vt:lpstr>
      <vt:lpstr>Ordre du jour</vt:lpstr>
      <vt:lpstr>Comptes 2018</vt:lpstr>
      <vt:lpstr>Comptes 2018</vt:lpstr>
      <vt:lpstr>Comptes 2018</vt:lpstr>
      <vt:lpstr>Ordre du jour</vt:lpstr>
      <vt:lpstr>Ordre du jour</vt:lpstr>
      <vt:lpstr>Comité AIP</vt:lpstr>
      <vt:lpstr>Ordre du jour</vt:lpstr>
      <vt:lpstr> Prix AIP  (Philippe Lebet)</vt:lpstr>
      <vt:lpstr> Prix AIP Objectifs</vt:lpstr>
      <vt:lpstr> Prix AIP Règlement</vt:lpstr>
      <vt:lpstr> Prix AIP Règlement</vt:lpstr>
      <vt:lpstr> Prix AIP Règlement</vt:lpstr>
      <vt:lpstr> Prix AIP Règlement</vt:lpstr>
      <vt:lpstr> Prix AIP Règlement</vt:lpstr>
      <vt:lpstr> Prix AIP Comité de sélection</vt:lpstr>
      <vt:lpstr> Prix AIP Règlement</vt:lpstr>
      <vt:lpstr>    Prix AIP Organisation  (Manuela Surdez)</vt:lpstr>
      <vt:lpstr>Ordre du jour</vt:lpstr>
      <vt:lpstr>Budget 2019</vt:lpstr>
      <vt:lpstr>Ordre du jour</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René Benninger</dc:creator>
  <cp:lastModifiedBy>(NE) Julie Rast</cp:lastModifiedBy>
  <cp:revision>366</cp:revision>
  <cp:lastPrinted>2019-06-19T13:10:31Z</cp:lastPrinted>
  <dcterms:created xsi:type="dcterms:W3CDTF">2014-05-02T12:19:14Z</dcterms:created>
  <dcterms:modified xsi:type="dcterms:W3CDTF">2019-06-25T07:43:04Z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